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8" r:id="rId2"/>
    <p:sldId id="257" r:id="rId3"/>
    <p:sldId id="261" r:id="rId4"/>
    <p:sldId id="260" r:id="rId5"/>
    <p:sldId id="264" r:id="rId6"/>
    <p:sldId id="263" r:id="rId7"/>
    <p:sldId id="266" r:id="rId8"/>
    <p:sldId id="273" r:id="rId9"/>
    <p:sldId id="268" r:id="rId10"/>
    <p:sldId id="392" r:id="rId11"/>
    <p:sldId id="269" r:id="rId12"/>
    <p:sldId id="276" r:id="rId13"/>
    <p:sldId id="270" r:id="rId14"/>
    <p:sldId id="393" r:id="rId15"/>
    <p:sldId id="271" r:id="rId16"/>
    <p:sldId id="394" r:id="rId17"/>
    <p:sldId id="265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6" userDrawn="1">
          <p15:clr>
            <a:srgbClr val="A4A3A4"/>
          </p15:clr>
        </p15:guide>
        <p15:guide id="2" pos="7355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orient="horz" pos="3974" userDrawn="1">
          <p15:clr>
            <a:srgbClr val="A4A3A4"/>
          </p15:clr>
        </p15:guide>
        <p15:guide id="5" pos="574" userDrawn="1">
          <p15:clr>
            <a:srgbClr val="A4A3A4"/>
          </p15:clr>
        </p15:guide>
        <p15:guide id="6" pos="7106" userDrawn="1">
          <p15:clr>
            <a:srgbClr val="A4A3A4"/>
          </p15:clr>
        </p15:guide>
        <p15:guide id="7" orient="horz" pos="3770" userDrawn="1">
          <p15:clr>
            <a:srgbClr val="A4A3A4"/>
          </p15:clr>
        </p15:guide>
        <p15:guide id="8" orient="horz" pos="68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신강식" initials="신" lastIdx="2" clrIdx="0">
    <p:extLst>
      <p:ext uri="{19B8F6BF-5375-455C-9EA6-DF929625EA0E}">
        <p15:presenceInfo xmlns:p15="http://schemas.microsoft.com/office/powerpoint/2012/main" userId="신강식" providerId="None"/>
      </p:ext>
    </p:extLst>
  </p:cmAuthor>
  <p:cmAuthor id="2" name="강동현" initials="강" lastIdx="1" clrIdx="1">
    <p:extLst>
      <p:ext uri="{19B8F6BF-5375-455C-9EA6-DF929625EA0E}">
        <p15:presenceInfo xmlns:p15="http://schemas.microsoft.com/office/powerpoint/2012/main" userId="S::rkdehd63602@st.dima.ac.kr::e75b7a30-dc9e-45e2-8f86-93e22e4de75c" providerId="AD"/>
      </p:ext>
    </p:extLst>
  </p:cmAuthor>
  <p:cmAuthor id="3" name="강식" initials="강" lastIdx="2" clrIdx="2">
    <p:extLst>
      <p:ext uri="{19B8F6BF-5375-455C-9EA6-DF929625EA0E}">
        <p15:presenceInfo xmlns:p15="http://schemas.microsoft.com/office/powerpoint/2012/main" userId="f11255f68fc702c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CECE"/>
    <a:srgbClr val="AFABAB"/>
    <a:srgbClr val="767171"/>
    <a:srgbClr val="262626"/>
    <a:srgbClr val="A7A7A7"/>
    <a:srgbClr val="A3A3A3"/>
    <a:srgbClr val="999999"/>
    <a:srgbClr val="898989"/>
    <a:srgbClr val="8A8A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34" autoAdjust="0"/>
    <p:restoredTop sz="84636" autoAdjust="0"/>
  </p:normalViewPr>
  <p:slideViewPr>
    <p:cSldViewPr snapToGrid="0" showGuides="1">
      <p:cViewPr varScale="1">
        <p:scale>
          <a:sx n="77" d="100"/>
          <a:sy n="77" d="100"/>
        </p:scale>
        <p:origin x="120" y="126"/>
      </p:cViewPr>
      <p:guideLst>
        <p:guide orient="horz" pos="346"/>
        <p:guide pos="7355"/>
        <p:guide pos="325"/>
        <p:guide orient="horz" pos="3974"/>
        <p:guide pos="574"/>
        <p:guide pos="7106"/>
        <p:guide orient="horz" pos="3770"/>
        <p:guide orient="horz" pos="686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729D50-2125-4DB4-BF12-5660A01BC6F7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4270E7-52DA-4877-9FB8-86329211F9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8417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270E7-52DA-4877-9FB8-86329211F93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71234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i="0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270E7-52DA-4877-9FB8-86329211F937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343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4B8B44-57C2-3960-1609-6A54376E2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3B1AEA1-665A-8C44-0B4B-E99D2B9F3F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C00942-9504-2C42-4019-DE2CB70C0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5DF-817C-456F-8142-52B914C6507E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D8E987-81FC-F789-626E-B22C66D46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F0DA95-8BD2-F781-6004-A1512FBA7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0357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171A4C-4FEF-87D8-599B-647F1EE76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ED87CC-DE99-1B44-335F-24740B7E55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12ED22-52CD-9676-90AD-C76C5EE0C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5DF-817C-456F-8142-52B914C6507E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CC61A1-991B-D9EC-0DBE-089000567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A652CA-ACCA-5D78-E64C-AA74F133B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646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7FF0771-B064-17A7-460D-895ECAA61A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893E5FC-F6D6-AE24-C5FE-1D838C06AD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3A8182-1952-F4C6-F3AF-B3E03AAC6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5DF-817C-456F-8142-52B914C6507E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C59A47-5847-4E2D-785E-2BD938780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C4E602-EB48-51A1-A504-41A1AD2F6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152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58DE5D-1C7A-14EE-F778-FE55FCD0C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6265CD-E6B6-086B-B712-1897FFF592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7F8D74-20FB-419A-2298-32B39E698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5DF-817C-456F-8142-52B914C6507E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E48385-091F-FEB2-6ED9-7407EC45F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CE8FCE-2789-FB7A-0D58-FDD353684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3822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5A1D5-19E0-90DF-96F9-A47C6DEBF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9ABA7C3-1E18-B183-44EB-CC4DDC0937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722BA0-CA70-4CE1-759A-FD8686765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5DF-817C-456F-8142-52B914C6507E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47D5E1-0B61-6B66-6A4F-5DBCE2B48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71C8FC-59C0-2F2F-230C-79837BB3B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9274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476B06-B7D7-5CF5-CCC6-593992138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FEC3D0-FCDA-3748-6DA5-269A4C34E8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AD34AAE-5C56-480F-9436-2DFFE65EF0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77B166-FA29-21FB-4A60-E35211A02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5DF-817C-456F-8142-52B914C6507E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9E84D9-5837-66A4-7160-B624F5E3A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B74053-346D-E35F-204D-1BC5328F0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2729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393447-EFD9-13C3-2BA2-B577724B2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5FA2039-6AB0-75D2-6420-690809F817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D1C710-0E5F-C0C4-769B-F11B02AA37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3D650FB-F5E0-2F75-58EC-2D1A4C6967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4F0F832-0591-CAE8-BB84-4346BB12D4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4B6E7C7-0024-BA66-D05A-40C8B0080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5DF-817C-456F-8142-52B914C6507E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37DAFB-AADC-C212-F582-92310066B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4BDDE49-83EC-F976-6087-4512E46EB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916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FE6359-F9EF-75DF-273F-F12746E14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5F55737-0B0B-53FC-8D93-2C35232A8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5DF-817C-456F-8142-52B914C6507E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B3FF02D-F894-2D2D-3189-CA89AFCF8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5847036-B61E-720D-B68F-463E95D91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2567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0ADC325-32ED-A488-57A7-1FF5926F4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5DF-817C-456F-8142-52B914C6507E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538E12B-0BA7-99BA-7151-3D8E5CDDC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9C6E35-9476-3D70-8EDE-9B8CF51E6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4794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3B88DD-1AEE-85D1-606E-D15771322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5559B8-5DF0-F56D-C39A-98BEF0B5C4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77D76F7-0FD3-F8DE-20D8-DA34E5141E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5728B72-7EC0-C794-87DF-B1BD2C816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5DF-817C-456F-8142-52B914C6507E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AE9B0D-A5E3-6321-D072-47FF4B71D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256183-2EF3-DBF5-CAFA-602A11DD4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70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E96F79-1FC1-5809-C0AC-427AB4414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4860E12-991D-10AE-6153-A80E79555E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EA21C1A-683A-92FF-0C1F-BAD8286968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1CFFF9-107A-C475-CC08-5E0557679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5DF-817C-456F-8142-52B914C6507E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2818A1-CE49-87FD-C7D6-7C4364400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72D1FD-1D95-C961-7CBA-B3943EE5A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6583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83033A6-EDAF-E3C0-81EA-1FD1B6112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FEC76A-49D0-77C2-ACD8-B2BC374F1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DFD5E7-7C4F-FD98-8255-AA4B670FB5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785DF-817C-456F-8142-52B914C6507E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EB6514-DBA1-E271-36C2-DB3D58F36B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6F0EDB-6441-5C59-7ABE-753ABA7AB0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2637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다채로운 액체 아트">
            <a:extLst>
              <a:ext uri="{FF2B5EF4-FFF2-40B4-BE49-F238E27FC236}">
                <a16:creationId xmlns:a16="http://schemas.microsoft.com/office/drawing/2014/main" id="{425AB4A3-371B-9FA2-A5AE-1437E419A7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64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0FE7A21-7D2F-6579-80F1-C08EE7E74199}"/>
              </a:ext>
            </a:extLst>
          </p:cNvPr>
          <p:cNvSpPr txBox="1"/>
          <p:nvPr/>
        </p:nvSpPr>
        <p:spPr>
          <a:xfrm>
            <a:off x="878789" y="2489559"/>
            <a:ext cx="7196432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7200" b="1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OSS</a:t>
            </a:r>
            <a:r>
              <a:rPr lang="ko-KR" altLang="en-US" sz="7200" b="1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프로젝트 </a:t>
            </a:r>
            <a:r>
              <a:rPr lang="en-US" altLang="ko-KR" sz="7200" b="1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1</a:t>
            </a:r>
            <a:r>
              <a:rPr lang="ko-KR" altLang="en-US" sz="7200" b="1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팀</a:t>
            </a:r>
            <a:endParaRPr lang="en-US" altLang="ko-KR" sz="7200" b="1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30F28D2-554B-F290-DC99-F3FEEF8D2C50}"/>
              </a:ext>
            </a:extLst>
          </p:cNvPr>
          <p:cNvSpPr txBox="1"/>
          <p:nvPr/>
        </p:nvSpPr>
        <p:spPr>
          <a:xfrm>
            <a:off x="939115" y="3557733"/>
            <a:ext cx="5992362" cy="88825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2019243065 </a:t>
            </a:r>
            <a:r>
              <a:rPr lang="ko-KR" altLang="en-US" spc="-7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박석주</a:t>
            </a:r>
            <a:endParaRPr lang="en-US" altLang="ko-KR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2019243122 </a:t>
            </a:r>
            <a:r>
              <a:rPr lang="ko-KR" altLang="en-US" spc="-7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이강재</a:t>
            </a:r>
            <a:endParaRPr lang="en-US" altLang="ko-KR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2019243059 </a:t>
            </a:r>
            <a:r>
              <a:rPr lang="ko-KR" altLang="en-US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배상인</a:t>
            </a:r>
            <a:endParaRPr lang="en-US" altLang="ko-KR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1217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96726F89-DD76-4268-8405-0A29C31DEACE}"/>
              </a:ext>
            </a:extLst>
          </p:cNvPr>
          <p:cNvGrpSpPr/>
          <p:nvPr/>
        </p:nvGrpSpPr>
        <p:grpSpPr>
          <a:xfrm>
            <a:off x="1458188" y="353177"/>
            <a:ext cx="10341559" cy="5384143"/>
            <a:chOff x="1458188" y="353177"/>
            <a:chExt cx="10341559" cy="5384143"/>
          </a:xfrm>
        </p:grpSpPr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0AB40228-DA23-4B45-88B3-D8DFE4F52ABF}"/>
                </a:ext>
              </a:extLst>
            </p:cNvPr>
            <p:cNvSpPr/>
            <p:nvPr/>
          </p:nvSpPr>
          <p:spPr>
            <a:xfrm>
              <a:off x="3548289" y="353177"/>
              <a:ext cx="5095422" cy="696090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44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예상 개발 일정</a:t>
              </a: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455F48E-C614-4AD4-B976-963A9653C932}"/>
                </a:ext>
              </a:extLst>
            </p:cNvPr>
            <p:cNvSpPr/>
            <p:nvPr/>
          </p:nvSpPr>
          <p:spPr>
            <a:xfrm>
              <a:off x="11449293" y="5630566"/>
              <a:ext cx="350454" cy="106754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7676205A-AE97-4F96-95B6-8EF4E9A2DAF5}"/>
                </a:ext>
              </a:extLst>
            </p:cNvPr>
            <p:cNvCxnSpPr>
              <a:cxnSpLocks/>
            </p:cNvCxnSpPr>
            <p:nvPr/>
          </p:nvCxnSpPr>
          <p:spPr>
            <a:xfrm>
              <a:off x="1458188" y="1632260"/>
              <a:ext cx="9354956" cy="0"/>
            </a:xfrm>
            <a:prstGeom prst="line">
              <a:avLst/>
            </a:prstGeom>
            <a:ln w="228600">
              <a:solidFill>
                <a:schemeClr val="bg1">
                  <a:lumMod val="85000"/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E9425C26-8897-4B5A-A49C-A9E4C582F1DC}"/>
                </a:ext>
              </a:extLst>
            </p:cNvPr>
            <p:cNvCxnSpPr>
              <a:cxnSpLocks/>
            </p:cNvCxnSpPr>
            <p:nvPr/>
          </p:nvCxnSpPr>
          <p:spPr>
            <a:xfrm>
              <a:off x="1458188" y="5572510"/>
              <a:ext cx="9354956" cy="0"/>
            </a:xfrm>
            <a:prstGeom prst="line">
              <a:avLst/>
            </a:prstGeom>
            <a:ln w="228600">
              <a:solidFill>
                <a:schemeClr val="tx1">
                  <a:lumMod val="75000"/>
                  <a:lumOff val="25000"/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041EE21B-DEA7-230B-91A5-33B8CFFD07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0913238"/>
              </p:ext>
            </p:extLst>
          </p:nvPr>
        </p:nvGraphicFramePr>
        <p:xfrm>
          <a:off x="1458187" y="1868988"/>
          <a:ext cx="9354956" cy="340063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75693">
                  <a:extLst>
                    <a:ext uri="{9D8B030D-6E8A-4147-A177-3AD203B41FA5}">
                      <a16:colId xmlns:a16="http://schemas.microsoft.com/office/drawing/2014/main" val="4128362599"/>
                    </a:ext>
                  </a:extLst>
                </a:gridCol>
                <a:gridCol w="8279263">
                  <a:extLst>
                    <a:ext uri="{9D8B030D-6E8A-4147-A177-3AD203B41FA5}">
                      <a16:colId xmlns:a16="http://schemas.microsoft.com/office/drawing/2014/main" val="1004150760"/>
                    </a:ext>
                  </a:extLst>
                </a:gridCol>
              </a:tblGrid>
              <a:tr h="6801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solidFill>
                            <a:schemeClr val="tx1"/>
                          </a:solidFill>
                          <a:latin typeface="Noto Sans CJK KR Black"/>
                        </a:rPr>
                        <a:t>11</a:t>
                      </a:r>
                      <a:r>
                        <a:rPr lang="ko-KR" altLang="en-US" sz="2800" b="1" dirty="0">
                          <a:solidFill>
                            <a:schemeClr val="tx1"/>
                          </a:solidFill>
                          <a:latin typeface="Noto Sans CJK KR Black"/>
                        </a:rPr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2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프로젝트 주제 선정 및 개발 진행</a:t>
                      </a:r>
                      <a:endParaRPr lang="ko-KR" altLang="en-US" sz="2000" dirty="0">
                        <a:solidFill>
                          <a:schemeClr val="tx1"/>
                        </a:solidFill>
                        <a:latin typeface="Noto Sans CJK KR Black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1347796"/>
                  </a:ext>
                </a:extLst>
              </a:tr>
              <a:tr h="6801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latin typeface="Noto Sans CJK KR Black"/>
                        </a:rPr>
                        <a:t>12</a:t>
                      </a:r>
                      <a:r>
                        <a:rPr lang="ko-KR" altLang="en-US" sz="2800" b="1" dirty="0">
                          <a:latin typeface="Noto Sans CJK KR Black"/>
                        </a:rPr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프로젝트 진행상황 검토 및 토의</a:t>
                      </a:r>
                      <a:endParaRPr lang="ko-KR" altLang="en-US" sz="2000" dirty="0">
                        <a:latin typeface="Noto Sans CJK KR Black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969128"/>
                  </a:ext>
                </a:extLst>
              </a:tr>
              <a:tr h="6801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latin typeface="Noto Sans CJK KR Black"/>
                        </a:rPr>
                        <a:t>13</a:t>
                      </a:r>
                      <a:r>
                        <a:rPr lang="ko-KR" altLang="en-US" sz="2800" b="1" dirty="0">
                          <a:latin typeface="Noto Sans CJK KR Black"/>
                        </a:rPr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프로젝트 중간발표 및 검토</a:t>
                      </a:r>
                      <a:endParaRPr lang="ko-KR" altLang="en-US" sz="2000" dirty="0">
                        <a:latin typeface="Noto Sans CJK KR Black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5081013"/>
                  </a:ext>
                </a:extLst>
              </a:tr>
              <a:tr h="6801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latin typeface="Noto Sans CJK KR Black"/>
                        </a:rPr>
                        <a:t>14</a:t>
                      </a:r>
                      <a:r>
                        <a:rPr lang="ko-KR" altLang="en-US" sz="2800" b="1" dirty="0">
                          <a:latin typeface="Noto Sans CJK KR Black"/>
                        </a:rPr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개발 마무리 및 최종 검토</a:t>
                      </a:r>
                      <a:endParaRPr lang="ko-KR" altLang="en-US" sz="2000" dirty="0">
                        <a:latin typeface="Noto Sans CJK KR Black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9188047"/>
                  </a:ext>
                </a:extLst>
              </a:tr>
              <a:tr h="6801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latin typeface="Noto Sans CJK KR Black"/>
                        </a:rPr>
                        <a:t>15</a:t>
                      </a:r>
                      <a:r>
                        <a:rPr lang="ko-KR" altLang="en-US" sz="2800" b="1" dirty="0">
                          <a:latin typeface="Noto Sans CJK KR Black"/>
                        </a:rPr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프로젝트 최종 발표</a:t>
                      </a:r>
                      <a:endParaRPr lang="ko-KR" altLang="en-US" sz="2000" dirty="0">
                        <a:latin typeface="Noto Sans CJK KR Black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34511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4777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다채로운 액체 아트">
            <a:extLst>
              <a:ext uri="{FF2B5EF4-FFF2-40B4-BE49-F238E27FC236}">
                <a16:creationId xmlns:a16="http://schemas.microsoft.com/office/drawing/2014/main" id="{ACD1BDF9-31CD-739C-DFD7-BAC78D3EC1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64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26863E-84A8-4CB5-0C40-D16ED75785C4}"/>
              </a:ext>
            </a:extLst>
          </p:cNvPr>
          <p:cNvSpPr txBox="1"/>
          <p:nvPr/>
        </p:nvSpPr>
        <p:spPr>
          <a:xfrm>
            <a:off x="5485838" y="2046174"/>
            <a:ext cx="1220323" cy="8652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lnSpc>
                <a:spcPct val="110000"/>
              </a:lnSpc>
              <a:defRPr sz="2400" spc="-7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r>
              <a:rPr lang="en-US" altLang="ko-KR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5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D6D8A5F-EDF2-9D4F-C5F9-47F39EFE4640}"/>
              </a:ext>
            </a:extLst>
          </p:cNvPr>
          <p:cNvCxnSpPr>
            <a:cxnSpLocks/>
          </p:cNvCxnSpPr>
          <p:nvPr/>
        </p:nvCxnSpPr>
        <p:spPr>
          <a:xfrm>
            <a:off x="5785459" y="3022139"/>
            <a:ext cx="621080" cy="0"/>
          </a:xfrm>
          <a:prstGeom prst="line">
            <a:avLst/>
          </a:prstGeom>
          <a:ln w="19050" cap="rnd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567D95B-9C05-140E-CFFF-B02C42DC0403}"/>
              </a:ext>
            </a:extLst>
          </p:cNvPr>
          <p:cNvSpPr txBox="1"/>
          <p:nvPr/>
        </p:nvSpPr>
        <p:spPr>
          <a:xfrm>
            <a:off x="3884079" y="3150141"/>
            <a:ext cx="4423841" cy="5577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36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요구사항 정의서 초안</a:t>
            </a:r>
            <a:endParaRPr lang="en-US" altLang="ko-KR" sz="36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6193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E8B0CD01-D2AE-6353-D458-B390CAA288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725" y="1472451"/>
            <a:ext cx="10394550" cy="5150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1F928E-5D5D-09B0-C163-5C666A5C8EFB}"/>
              </a:ext>
            </a:extLst>
          </p:cNvPr>
          <p:cNvSpPr txBox="1"/>
          <p:nvPr/>
        </p:nvSpPr>
        <p:spPr>
          <a:xfrm>
            <a:off x="3884079" y="501070"/>
            <a:ext cx="4423841" cy="5577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36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요구사항 정의서 초안</a:t>
            </a:r>
            <a:endParaRPr lang="en-US" altLang="ko-KR" sz="36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8591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다채로운 액체 아트">
            <a:extLst>
              <a:ext uri="{FF2B5EF4-FFF2-40B4-BE49-F238E27FC236}">
                <a16:creationId xmlns:a16="http://schemas.microsoft.com/office/drawing/2014/main" id="{ACD1BDF9-31CD-739C-DFD7-BAC78D3EC1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64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26863E-84A8-4CB5-0C40-D16ED75785C4}"/>
              </a:ext>
            </a:extLst>
          </p:cNvPr>
          <p:cNvSpPr txBox="1"/>
          <p:nvPr/>
        </p:nvSpPr>
        <p:spPr>
          <a:xfrm>
            <a:off x="5485838" y="2046174"/>
            <a:ext cx="1220323" cy="8652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lnSpc>
                <a:spcPct val="110000"/>
              </a:lnSpc>
              <a:defRPr sz="2400" spc="-7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r>
              <a:rPr lang="en-US" altLang="ko-KR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6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D6D8A5F-EDF2-9D4F-C5F9-47F39EFE4640}"/>
              </a:ext>
            </a:extLst>
          </p:cNvPr>
          <p:cNvCxnSpPr>
            <a:cxnSpLocks/>
          </p:cNvCxnSpPr>
          <p:nvPr/>
        </p:nvCxnSpPr>
        <p:spPr>
          <a:xfrm>
            <a:off x="5785459" y="3022139"/>
            <a:ext cx="621080" cy="0"/>
          </a:xfrm>
          <a:prstGeom prst="line">
            <a:avLst/>
          </a:prstGeom>
          <a:ln w="19050" cap="rnd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567D95B-9C05-140E-CFFF-B02C42DC0403}"/>
              </a:ext>
            </a:extLst>
          </p:cNvPr>
          <p:cNvSpPr txBox="1"/>
          <p:nvPr/>
        </p:nvSpPr>
        <p:spPr>
          <a:xfrm>
            <a:off x="3679794" y="3150141"/>
            <a:ext cx="4832409" cy="5577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3600" spc="-7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예상되는 기술적 어려움</a:t>
            </a:r>
            <a:endParaRPr lang="en-US" altLang="ko-KR" sz="36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84457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extBox 186">
            <a:extLst>
              <a:ext uri="{FF2B5EF4-FFF2-40B4-BE49-F238E27FC236}">
                <a16:creationId xmlns:a16="http://schemas.microsoft.com/office/drawing/2014/main" id="{21392279-05EE-4261-B9E6-BA60F0416490}"/>
              </a:ext>
            </a:extLst>
          </p:cNvPr>
          <p:cNvSpPr txBox="1"/>
          <p:nvPr/>
        </p:nvSpPr>
        <p:spPr>
          <a:xfrm>
            <a:off x="8669031" y="3693349"/>
            <a:ext cx="1224745" cy="344128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l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Pretendard ExtraBold" panose="02000903000000020004" pitchFamily="50" charset="-127"/>
                <a:ea typeface="Pretendard ExtraBold" panose="02000903000000020004" pitchFamily="50" charset="-127"/>
              </a:rPr>
              <a:t>속도 문제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5D55E9E-AE25-4E7F-BD69-7612C38CFFA1}"/>
              </a:ext>
            </a:extLst>
          </p:cNvPr>
          <p:cNvSpPr txBox="1"/>
          <p:nvPr/>
        </p:nvSpPr>
        <p:spPr>
          <a:xfrm>
            <a:off x="8712701" y="1350644"/>
            <a:ext cx="1481225" cy="344128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l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Pretendard ExtraBold" panose="02000903000000020004" pitchFamily="50" charset="-127"/>
                <a:ea typeface="Pretendard ExtraBold" panose="02000903000000020004" pitchFamily="50" charset="-127"/>
              </a:rPr>
              <a:t>표준화 문제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8AC649DB-7C5E-442E-80E4-1C10E7C3223F}"/>
              </a:ext>
            </a:extLst>
          </p:cNvPr>
          <p:cNvSpPr txBox="1"/>
          <p:nvPr/>
        </p:nvSpPr>
        <p:spPr>
          <a:xfrm>
            <a:off x="5470585" y="1350644"/>
            <a:ext cx="1827474" cy="344128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l"/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Pretendard ExtraBold" panose="02000903000000020004" pitchFamily="50" charset="-127"/>
                <a:ea typeface="Pretendard ExtraBold" panose="02000903000000020004" pitchFamily="50" charset="-127"/>
              </a:rPr>
              <a:t>XML 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Pretendard ExtraBold" panose="02000903000000020004" pitchFamily="50" charset="-127"/>
                <a:ea typeface="Pretendard ExtraBold" panose="02000903000000020004" pitchFamily="50" charset="-127"/>
              </a:rPr>
              <a:t>구문 분석</a:t>
            </a:r>
          </a:p>
        </p:txBody>
      </p:sp>
      <p:cxnSp>
        <p:nvCxnSpPr>
          <p:cNvPr id="102" name="직선 연결선 101">
            <a:extLst>
              <a:ext uri="{FF2B5EF4-FFF2-40B4-BE49-F238E27FC236}">
                <a16:creationId xmlns:a16="http://schemas.microsoft.com/office/drawing/2014/main" id="{B97A8692-B896-42AE-B657-B67860FFC77C}"/>
              </a:ext>
            </a:extLst>
          </p:cNvPr>
          <p:cNvCxnSpPr>
            <a:cxnSpLocks/>
          </p:cNvCxnSpPr>
          <p:nvPr/>
        </p:nvCxnSpPr>
        <p:spPr>
          <a:xfrm>
            <a:off x="8767387" y="1664355"/>
            <a:ext cx="2591455" cy="0"/>
          </a:xfrm>
          <a:prstGeom prst="line">
            <a:avLst/>
          </a:prstGeom>
          <a:ln>
            <a:solidFill>
              <a:schemeClr val="tx1"/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연결선 113">
            <a:extLst>
              <a:ext uri="{FF2B5EF4-FFF2-40B4-BE49-F238E27FC236}">
                <a16:creationId xmlns:a16="http://schemas.microsoft.com/office/drawing/2014/main" id="{319800BE-841D-4616-8E86-ED969CFF4748}"/>
              </a:ext>
            </a:extLst>
          </p:cNvPr>
          <p:cNvCxnSpPr>
            <a:cxnSpLocks/>
          </p:cNvCxnSpPr>
          <p:nvPr/>
        </p:nvCxnSpPr>
        <p:spPr>
          <a:xfrm>
            <a:off x="5514254" y="1664355"/>
            <a:ext cx="2591455" cy="0"/>
          </a:xfrm>
          <a:prstGeom prst="line">
            <a:avLst/>
          </a:prstGeom>
          <a:ln>
            <a:solidFill>
              <a:schemeClr val="tx1"/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직선 연결선 188">
            <a:extLst>
              <a:ext uri="{FF2B5EF4-FFF2-40B4-BE49-F238E27FC236}">
                <a16:creationId xmlns:a16="http://schemas.microsoft.com/office/drawing/2014/main" id="{C2DCDF78-B97A-45FD-9A22-9F1EA29A3515}"/>
              </a:ext>
            </a:extLst>
          </p:cNvPr>
          <p:cNvCxnSpPr>
            <a:cxnSpLocks/>
          </p:cNvCxnSpPr>
          <p:nvPr/>
        </p:nvCxnSpPr>
        <p:spPr>
          <a:xfrm>
            <a:off x="8733477" y="4034814"/>
            <a:ext cx="2811534" cy="0"/>
          </a:xfrm>
          <a:prstGeom prst="line">
            <a:avLst/>
          </a:prstGeom>
          <a:ln>
            <a:solidFill>
              <a:schemeClr val="tx1"/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E2EBD893-866B-401A-812E-020CDC438649}"/>
              </a:ext>
            </a:extLst>
          </p:cNvPr>
          <p:cNvSpPr/>
          <p:nvPr/>
        </p:nvSpPr>
        <p:spPr>
          <a:xfrm rot="5400000">
            <a:off x="-3249000" y="3249000"/>
            <a:ext cx="6858001" cy="360000"/>
          </a:xfrm>
          <a:prstGeom prst="rect">
            <a:avLst/>
          </a:prstGeom>
          <a:gradFill>
            <a:gsLst>
              <a:gs pos="40000">
                <a:schemeClr val="tx1">
                  <a:lumMod val="50000"/>
                  <a:lumOff val="50000"/>
                </a:schemeClr>
              </a:gs>
              <a:gs pos="0">
                <a:schemeClr val="tx1">
                  <a:alpha val="58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18000" rIns="54000" bIns="18000"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Pretendard ExtraLight" panose="02000303000000020004" pitchFamily="50" charset="-127"/>
              <a:ea typeface="Pretendard ExtraLight" panose="0200030300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9FFF98-EA71-C485-95F7-48D5FAD13449}"/>
              </a:ext>
            </a:extLst>
          </p:cNvPr>
          <p:cNvSpPr txBox="1"/>
          <p:nvPr/>
        </p:nvSpPr>
        <p:spPr>
          <a:xfrm>
            <a:off x="5407292" y="3712749"/>
            <a:ext cx="1224745" cy="344128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l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Pretendard ExtraBold" panose="02000903000000020004" pitchFamily="50" charset="-127"/>
                <a:ea typeface="Pretendard ExtraBold" panose="02000903000000020004" pitchFamily="50" charset="-127"/>
              </a:rPr>
              <a:t>보안 문제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2719E30-B29E-CB65-AE71-7D26C3C71AD1}"/>
              </a:ext>
            </a:extLst>
          </p:cNvPr>
          <p:cNvCxnSpPr>
            <a:cxnSpLocks/>
          </p:cNvCxnSpPr>
          <p:nvPr/>
        </p:nvCxnSpPr>
        <p:spPr>
          <a:xfrm>
            <a:off x="5461978" y="4026460"/>
            <a:ext cx="2591455" cy="0"/>
          </a:xfrm>
          <a:prstGeom prst="line">
            <a:avLst/>
          </a:prstGeom>
          <a:ln>
            <a:solidFill>
              <a:schemeClr val="tx1"/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DDE3CCF-C54A-80E8-CAFC-D0E12C305B0E}"/>
              </a:ext>
            </a:extLst>
          </p:cNvPr>
          <p:cNvSpPr txBox="1"/>
          <p:nvPr/>
        </p:nvSpPr>
        <p:spPr>
          <a:xfrm>
            <a:off x="898519" y="858201"/>
            <a:ext cx="450877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lnSpc>
                <a:spcPct val="110000"/>
              </a:lnSpc>
              <a:defRPr spc="-7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예상되는 기술적 어려움</a:t>
            </a:r>
            <a:endParaRPr lang="en-US" altLang="ko-KR" sz="3200" b="1" dirty="0">
              <a:solidFill>
                <a:schemeClr val="tx1">
                  <a:lumMod val="85000"/>
                  <a:lumOff val="1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B88BF06-1CB7-A67A-5DAD-764CCF7D0761}"/>
              </a:ext>
            </a:extLst>
          </p:cNvPr>
          <p:cNvSpPr txBox="1"/>
          <p:nvPr/>
        </p:nvSpPr>
        <p:spPr>
          <a:xfrm>
            <a:off x="5407293" y="1714084"/>
            <a:ext cx="2591455" cy="117134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sz="1400" b="0" i="0" dirty="0">
                <a:effectLst/>
                <a:latin typeface="gg sans"/>
              </a:rPr>
              <a:t>RSS</a:t>
            </a:r>
            <a:r>
              <a:rPr lang="ko-KR" altLang="en-US" sz="1400" b="0" i="0" dirty="0">
                <a:effectLst/>
                <a:latin typeface="gg sans"/>
              </a:rPr>
              <a:t>는 </a:t>
            </a:r>
            <a:r>
              <a:rPr lang="en-US" altLang="ko-KR" sz="1400" b="0" i="0" dirty="0">
                <a:effectLst/>
                <a:latin typeface="gg sans"/>
              </a:rPr>
              <a:t>XML</a:t>
            </a:r>
            <a:r>
              <a:rPr lang="ko-KR" altLang="en-US" sz="1400" b="0" i="0" dirty="0">
                <a:effectLst/>
                <a:latin typeface="gg sans"/>
              </a:rPr>
              <a:t>을 사용하여 데이터를 표시함</a:t>
            </a:r>
            <a:r>
              <a:rPr lang="en-US" altLang="ko-KR" sz="1400" b="0" i="0" dirty="0">
                <a:effectLst/>
                <a:latin typeface="gg sans"/>
              </a:rPr>
              <a:t>. </a:t>
            </a:r>
          </a:p>
          <a:p>
            <a:pPr marL="285750" indent="-2857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400" b="0" i="0" dirty="0">
                <a:effectLst/>
                <a:latin typeface="gg sans"/>
              </a:rPr>
              <a:t>이를 구문 분석하여 필요한 데이터를 추출하는 것은 기술적으로 복잡한 작업임</a:t>
            </a:r>
            <a:r>
              <a:rPr lang="en-US" altLang="ko-KR" sz="1400" b="0" i="0" dirty="0">
                <a:effectLst/>
                <a:latin typeface="gg sans"/>
              </a:rPr>
              <a:t>.</a:t>
            </a:r>
            <a:endParaRPr lang="ko-KR" altLang="en-US" sz="1400" spc="-70" dirty="0">
              <a:ln>
                <a:solidFill>
                  <a:schemeClr val="bg1">
                    <a:alpha val="0"/>
                  </a:schemeClr>
                </a:solidFill>
              </a:ln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719CC5-A47E-D22F-BD27-00E5C0F5CFF2}"/>
              </a:ext>
            </a:extLst>
          </p:cNvPr>
          <p:cNvSpPr txBox="1"/>
          <p:nvPr/>
        </p:nvSpPr>
        <p:spPr>
          <a:xfrm>
            <a:off x="5407291" y="4086002"/>
            <a:ext cx="2591455" cy="14083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sz="1400" b="0" i="0" dirty="0">
                <a:effectLst/>
                <a:latin typeface="gg sans"/>
              </a:rPr>
              <a:t>RSS</a:t>
            </a:r>
            <a:r>
              <a:rPr lang="ko-KR" altLang="en-US" sz="1400" b="0" i="0" dirty="0">
                <a:effectLst/>
                <a:latin typeface="gg sans"/>
              </a:rPr>
              <a:t>는 외부에서 데이터를 가져와서 사용하기 때문에</a:t>
            </a:r>
            <a:r>
              <a:rPr lang="en-US" altLang="ko-KR" sz="1400" b="0" i="0" dirty="0">
                <a:effectLst/>
                <a:latin typeface="gg sans"/>
              </a:rPr>
              <a:t>, </a:t>
            </a:r>
            <a:r>
              <a:rPr lang="ko-KR" altLang="en-US" sz="1400" b="0" i="0" dirty="0">
                <a:effectLst/>
                <a:latin typeface="gg sans"/>
              </a:rPr>
              <a:t>보안 문제가 </a:t>
            </a:r>
            <a:r>
              <a:rPr lang="ko-KR" altLang="en-US" sz="1400" dirty="0">
                <a:latin typeface="gg sans"/>
              </a:rPr>
              <a:t>생김</a:t>
            </a:r>
            <a:r>
              <a:rPr lang="en-US" altLang="ko-KR" sz="1400" b="0" i="0" dirty="0">
                <a:effectLst/>
                <a:latin typeface="gg sans"/>
              </a:rPr>
              <a:t>.</a:t>
            </a:r>
          </a:p>
          <a:p>
            <a:pPr marL="285750" indent="-2857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400" b="0" i="0" dirty="0">
                <a:effectLst/>
                <a:latin typeface="gg sans"/>
              </a:rPr>
              <a:t>해결하기 위해서는 적절한 인증 및 인가 시스템을 구현하는 것이 필요함</a:t>
            </a:r>
            <a:r>
              <a:rPr lang="en-US" altLang="ko-KR" sz="1400" b="0" i="0" dirty="0">
                <a:effectLst/>
                <a:latin typeface="gg sans"/>
              </a:rPr>
              <a:t>. </a:t>
            </a:r>
            <a:endParaRPr lang="ko-KR" altLang="en-US" sz="1400" spc="-70" dirty="0">
              <a:ln>
                <a:solidFill>
                  <a:schemeClr val="bg1">
                    <a:alpha val="0"/>
                  </a:schemeClr>
                </a:solidFill>
              </a:ln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A02670F-0D97-5F5F-D376-457719D4D33A}"/>
              </a:ext>
            </a:extLst>
          </p:cNvPr>
          <p:cNvSpPr txBox="1"/>
          <p:nvPr/>
        </p:nvSpPr>
        <p:spPr>
          <a:xfrm>
            <a:off x="8669031" y="1762793"/>
            <a:ext cx="2591455" cy="14018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sz="1400" b="0" i="0" dirty="0">
                <a:effectLst/>
                <a:latin typeface="gg sans"/>
              </a:rPr>
              <a:t>RSS</a:t>
            </a:r>
            <a:r>
              <a:rPr lang="ko-KR" altLang="en-US" sz="1400" b="0" i="0" dirty="0">
                <a:effectLst/>
                <a:latin typeface="gg sans"/>
              </a:rPr>
              <a:t>는 표준화되어 있지 않았기 때문에</a:t>
            </a:r>
            <a:r>
              <a:rPr lang="en-US" altLang="ko-KR" sz="1400" b="0" i="0" dirty="0">
                <a:effectLst/>
                <a:latin typeface="gg sans"/>
              </a:rPr>
              <a:t>, </a:t>
            </a:r>
            <a:r>
              <a:rPr lang="ko-KR" altLang="en-US" sz="1400" b="0" i="0" dirty="0">
                <a:effectLst/>
                <a:latin typeface="gg sans"/>
              </a:rPr>
              <a:t>서로 다른 구현 방법이 존재할 수 있었음</a:t>
            </a:r>
            <a:r>
              <a:rPr lang="en-US" altLang="ko-KR" sz="1400" b="0" i="0" dirty="0">
                <a:effectLst/>
                <a:latin typeface="gg sans"/>
              </a:rPr>
              <a:t>. </a:t>
            </a:r>
          </a:p>
          <a:p>
            <a:pPr marL="285750" indent="-2857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400" b="0" i="0" dirty="0">
                <a:effectLst/>
                <a:latin typeface="gg sans"/>
              </a:rPr>
              <a:t>이는 호환성 문제를 야기할 수    있음</a:t>
            </a:r>
            <a:r>
              <a:rPr lang="en-US" altLang="ko-KR" sz="1400" b="0" i="0" dirty="0">
                <a:effectLst/>
                <a:latin typeface="gg sans"/>
              </a:rPr>
              <a:t>. </a:t>
            </a:r>
            <a:r>
              <a:rPr lang="ko-KR" altLang="en-US" sz="1400" dirty="0"/>
              <a:t/>
            </a:r>
            <a:br>
              <a:rPr lang="ko-KR" altLang="en-US" sz="1400" dirty="0"/>
            </a:br>
            <a:endParaRPr lang="ko-KR" altLang="en-US" sz="1400" spc="-70" dirty="0">
              <a:ln>
                <a:solidFill>
                  <a:schemeClr val="bg1">
                    <a:alpha val="0"/>
                  </a:schemeClr>
                </a:solidFill>
              </a:ln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6572468-FD62-3DDF-DFA2-D911F2261B83}"/>
              </a:ext>
            </a:extLst>
          </p:cNvPr>
          <p:cNvSpPr txBox="1"/>
          <p:nvPr/>
        </p:nvSpPr>
        <p:spPr>
          <a:xfrm>
            <a:off x="8669030" y="4097085"/>
            <a:ext cx="2591455" cy="6973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sz="1400" b="0" i="0" dirty="0">
                <a:effectLst/>
                <a:latin typeface="gg sans"/>
              </a:rPr>
              <a:t>RSS</a:t>
            </a:r>
            <a:r>
              <a:rPr lang="ko-KR" altLang="en-US" sz="1400" b="0" i="0" dirty="0">
                <a:effectLst/>
                <a:latin typeface="gg sans"/>
              </a:rPr>
              <a:t>는 실시간으로 업데이트되어야 하기 때문에</a:t>
            </a:r>
            <a:r>
              <a:rPr lang="en-US" altLang="ko-KR" sz="1400" b="0" i="0" dirty="0">
                <a:effectLst/>
                <a:latin typeface="gg sans"/>
              </a:rPr>
              <a:t>, </a:t>
            </a:r>
            <a:r>
              <a:rPr lang="ko-KR" altLang="en-US" sz="1400" b="0" i="0" dirty="0">
                <a:effectLst/>
                <a:latin typeface="gg sans"/>
              </a:rPr>
              <a:t>빠른 속도가 필요함</a:t>
            </a:r>
            <a:r>
              <a:rPr lang="en-US" altLang="ko-KR" sz="1400" b="0" i="0" dirty="0">
                <a:effectLst/>
                <a:latin typeface="gg sans"/>
              </a:rPr>
              <a:t>. </a:t>
            </a:r>
            <a:endParaRPr lang="ko-KR" altLang="en-US" sz="1400" spc="-70" dirty="0">
              <a:ln>
                <a:solidFill>
                  <a:schemeClr val="bg1">
                    <a:alpha val="0"/>
                  </a:schemeClr>
                </a:solidFill>
              </a:ln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64723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다채로운 액체 아트">
            <a:extLst>
              <a:ext uri="{FF2B5EF4-FFF2-40B4-BE49-F238E27FC236}">
                <a16:creationId xmlns:a16="http://schemas.microsoft.com/office/drawing/2014/main" id="{ACD1BDF9-31CD-739C-DFD7-BAC78D3EC1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64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26863E-84A8-4CB5-0C40-D16ED75785C4}"/>
              </a:ext>
            </a:extLst>
          </p:cNvPr>
          <p:cNvSpPr txBox="1"/>
          <p:nvPr/>
        </p:nvSpPr>
        <p:spPr>
          <a:xfrm>
            <a:off x="5485838" y="2046174"/>
            <a:ext cx="1220323" cy="8652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lnSpc>
                <a:spcPct val="110000"/>
              </a:lnSpc>
              <a:defRPr sz="2400" spc="-7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r>
              <a:rPr lang="en-US" altLang="ko-KR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7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D6D8A5F-EDF2-9D4F-C5F9-47F39EFE4640}"/>
              </a:ext>
            </a:extLst>
          </p:cNvPr>
          <p:cNvCxnSpPr>
            <a:cxnSpLocks/>
          </p:cNvCxnSpPr>
          <p:nvPr/>
        </p:nvCxnSpPr>
        <p:spPr>
          <a:xfrm>
            <a:off x="5785459" y="3022139"/>
            <a:ext cx="621080" cy="0"/>
          </a:xfrm>
          <a:prstGeom prst="line">
            <a:avLst/>
          </a:prstGeom>
          <a:ln w="19050" cap="rnd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567D95B-9C05-140E-CFFF-B02C42DC0403}"/>
              </a:ext>
            </a:extLst>
          </p:cNvPr>
          <p:cNvSpPr txBox="1"/>
          <p:nvPr/>
        </p:nvSpPr>
        <p:spPr>
          <a:xfrm>
            <a:off x="3884079" y="3150141"/>
            <a:ext cx="4423841" cy="5577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36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기대효과</a:t>
            </a:r>
            <a:endParaRPr lang="en-US" altLang="ko-KR" sz="36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4151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다채로운 액체 아트">
            <a:extLst>
              <a:ext uri="{FF2B5EF4-FFF2-40B4-BE49-F238E27FC236}">
                <a16:creationId xmlns:a16="http://schemas.microsoft.com/office/drawing/2014/main" id="{909D3387-B65E-EB48-E3B7-DBBAE977805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5665" b="15721"/>
          <a:stretch/>
        </p:blipFill>
        <p:spPr>
          <a:xfrm>
            <a:off x="0" y="0"/>
            <a:ext cx="12191999" cy="2475590"/>
          </a:xfrm>
          <a:prstGeom prst="rect">
            <a:avLst/>
          </a:prstGeom>
        </p:spPr>
      </p:pic>
      <p:pic>
        <p:nvPicPr>
          <p:cNvPr id="16" name="그림 15" descr="노트북에 타이핑을 치고 있는 작업자">
            <a:extLst>
              <a:ext uri="{FF2B5EF4-FFF2-40B4-BE49-F238E27FC236}">
                <a16:creationId xmlns:a16="http://schemas.microsoft.com/office/drawing/2014/main" id="{F5B81EE3-F38E-DF64-30F5-CD78447F314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68"/>
          <a:stretch/>
        </p:blipFill>
        <p:spPr>
          <a:xfrm>
            <a:off x="0" y="2909278"/>
            <a:ext cx="4077205" cy="3948721"/>
          </a:xfrm>
          <a:prstGeom prst="rect">
            <a:avLst/>
          </a:prstGeom>
        </p:spPr>
      </p:pic>
      <p:grpSp>
        <p:nvGrpSpPr>
          <p:cNvPr id="51" name="그룹 50">
            <a:extLst>
              <a:ext uri="{FF2B5EF4-FFF2-40B4-BE49-F238E27FC236}">
                <a16:creationId xmlns:a16="http://schemas.microsoft.com/office/drawing/2014/main" id="{604ADC8C-0630-D31C-9405-4911838C3800}"/>
              </a:ext>
            </a:extLst>
          </p:cNvPr>
          <p:cNvGrpSpPr/>
          <p:nvPr/>
        </p:nvGrpSpPr>
        <p:grpSpPr>
          <a:xfrm>
            <a:off x="-1" y="2732203"/>
            <a:ext cx="5078613" cy="4125798"/>
            <a:chOff x="423250" y="2642473"/>
            <a:chExt cx="4320197" cy="3551167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68605F5D-EA3F-87F0-8609-9F573980CE78}"/>
                </a:ext>
              </a:extLst>
            </p:cNvPr>
            <p:cNvSpPr/>
            <p:nvPr/>
          </p:nvSpPr>
          <p:spPr>
            <a:xfrm rot="5400000">
              <a:off x="1349091" y="1716632"/>
              <a:ext cx="2468515" cy="4320197"/>
            </a:xfrm>
            <a:prstGeom prst="rect">
              <a:avLst/>
            </a:prstGeom>
            <a:gradFill>
              <a:gsLst>
                <a:gs pos="0">
                  <a:schemeClr val="bg1"/>
                </a:gs>
                <a:gs pos="19000">
                  <a:srgbClr val="FFFFFF"/>
                </a:gs>
                <a:gs pos="64000">
                  <a:srgbClr val="FFFFFF">
                    <a:alpha val="50000"/>
                  </a:srgb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92230F4E-F3F9-1703-BCF3-EB8390A610C3}"/>
                </a:ext>
              </a:extLst>
            </p:cNvPr>
            <p:cNvSpPr/>
            <p:nvPr/>
          </p:nvSpPr>
          <p:spPr>
            <a:xfrm rot="10800000">
              <a:off x="1715207" y="2909278"/>
              <a:ext cx="2748153" cy="3284362"/>
            </a:xfrm>
            <a:prstGeom prst="rect">
              <a:avLst/>
            </a:prstGeom>
            <a:gradFill>
              <a:gsLst>
                <a:gs pos="0">
                  <a:schemeClr val="bg1"/>
                </a:gs>
                <a:gs pos="19000">
                  <a:srgbClr val="FFFFFF"/>
                </a:gs>
                <a:gs pos="64000">
                  <a:srgbClr val="FFFFFF">
                    <a:alpha val="50000"/>
                  </a:srgb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04C9A4C9-C99E-157B-8E87-DFC596469AB7}"/>
              </a:ext>
            </a:extLst>
          </p:cNvPr>
          <p:cNvGrpSpPr/>
          <p:nvPr/>
        </p:nvGrpSpPr>
        <p:grpSpPr>
          <a:xfrm>
            <a:off x="4518115" y="3199970"/>
            <a:ext cx="6839858" cy="2656803"/>
            <a:chOff x="1705427" y="1781627"/>
            <a:chExt cx="8781148" cy="3410857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60235E08-5DB9-85A4-A23E-5C6D9A1ED942}"/>
                </a:ext>
              </a:extLst>
            </p:cNvPr>
            <p:cNvSpPr/>
            <p:nvPr/>
          </p:nvSpPr>
          <p:spPr>
            <a:xfrm>
              <a:off x="1705427" y="1781627"/>
              <a:ext cx="3410857" cy="3410857"/>
            </a:xfrm>
            <a:prstGeom prst="ellipse">
              <a:avLst/>
            </a:prstGeom>
            <a:solidFill>
              <a:schemeClr val="bg2">
                <a:lumMod val="9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FA74260F-5235-488D-74FD-C0E3CC2DD66C}"/>
                </a:ext>
              </a:extLst>
            </p:cNvPr>
            <p:cNvSpPr/>
            <p:nvPr/>
          </p:nvSpPr>
          <p:spPr>
            <a:xfrm>
              <a:off x="4390572" y="1781627"/>
              <a:ext cx="3410857" cy="3410857"/>
            </a:xfrm>
            <a:prstGeom prst="ellipse">
              <a:avLst/>
            </a:prstGeom>
            <a:solidFill>
              <a:schemeClr val="bg2">
                <a:lumMod val="7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F37CC92D-A5CB-8E86-24FF-EB367E9CC123}"/>
                </a:ext>
              </a:extLst>
            </p:cNvPr>
            <p:cNvSpPr/>
            <p:nvPr/>
          </p:nvSpPr>
          <p:spPr>
            <a:xfrm>
              <a:off x="7075718" y="1781627"/>
              <a:ext cx="3410857" cy="3410857"/>
            </a:xfrm>
            <a:prstGeom prst="ellipse">
              <a:avLst/>
            </a:prstGeom>
            <a:solidFill>
              <a:schemeClr val="bg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C0EC049-70A6-B6D1-C3EA-4537A4328093}"/>
                </a:ext>
              </a:extLst>
            </p:cNvPr>
            <p:cNvSpPr txBox="1"/>
            <p:nvPr/>
          </p:nvSpPr>
          <p:spPr>
            <a:xfrm>
              <a:off x="2462136" y="3158188"/>
              <a:ext cx="1890573" cy="675425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ko-KR" altLang="en-US" sz="1600" b="0" i="0" dirty="0">
                  <a:solidFill>
                    <a:srgbClr val="374151"/>
                  </a:solidFill>
                  <a:effectLst/>
                  <a:latin typeface="Söhne"/>
                </a:rPr>
                <a:t>빠르고 효율적인 정보 전달</a:t>
              </a:r>
              <a:endParaRPr lang="en-US" altLang="ko-KR" sz="17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0E47CF2-AEB8-DD8F-603B-670559904A25}"/>
                </a:ext>
              </a:extLst>
            </p:cNvPr>
            <p:cNvSpPr txBox="1"/>
            <p:nvPr/>
          </p:nvSpPr>
          <p:spPr>
            <a:xfrm>
              <a:off x="5231579" y="3137032"/>
              <a:ext cx="1722710" cy="738892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algn="ctr">
                <a:lnSpc>
                  <a:spcPct val="110000"/>
                </a:lnSpc>
                <a:defRPr sz="1700"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</a:defRPr>
              </a:lvl1pPr>
            </a:lstStyle>
            <a:p>
              <a:r>
                <a:rPr lang="ko-KR" altLang="en-US" b="0" i="0" dirty="0">
                  <a:solidFill>
                    <a:srgbClr val="374151"/>
                  </a:solidFill>
                  <a:effectLst/>
                  <a:latin typeface="Söhne"/>
                </a:rPr>
                <a:t>사용자 편의성 </a:t>
              </a:r>
              <a:r>
                <a:rPr lang="ko-KR" altLang="en-US" b="0" i="0" dirty="0" smtClean="0">
                  <a:solidFill>
                    <a:srgbClr val="374151"/>
                  </a:solidFill>
                  <a:effectLst/>
                  <a:latin typeface="Söhne"/>
                </a:rPr>
                <a:t>제공</a:t>
              </a:r>
              <a:endParaRPr lang="en-US" altLang="ko-KR" dirty="0">
                <a:latin typeface="Noto Sans CJK KR Black" panose="020B0A00000000000000" pitchFamily="34" charset="-127"/>
                <a:ea typeface="Noto Sans CJK KR Black" panose="020B0A00000000000000" pitchFamily="34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AB6C3B8-25ED-BE8E-05A8-DBE2FFDE37F2}"/>
                </a:ext>
              </a:extLst>
            </p:cNvPr>
            <p:cNvSpPr txBox="1"/>
            <p:nvPr/>
          </p:nvSpPr>
          <p:spPr>
            <a:xfrm>
              <a:off x="8091929" y="3158188"/>
              <a:ext cx="1378433" cy="707612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algn="ctr">
                <a:lnSpc>
                  <a:spcPct val="110000"/>
                </a:lnSpc>
                <a:defRPr sz="1700"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</a:defRPr>
              </a:lvl1pPr>
            </a:lstStyle>
            <a:p>
              <a:r>
                <a:rPr lang="ko-KR" altLang="en-US" b="0" i="0" dirty="0">
                  <a:effectLst/>
                  <a:latin typeface="Söhne"/>
                </a:rPr>
                <a:t>경쟁 우위 확보</a:t>
              </a:r>
              <a:endParaRPr lang="en-US" altLang="ko-KR" dirty="0">
                <a:latin typeface="Noto Sans CJK KR Black" panose="020B0A00000000000000" pitchFamily="34" charset="-127"/>
                <a:ea typeface="Noto Sans CJK KR Black" panose="020B0A00000000000000" pitchFamily="34" charset="-127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2DC13739-32BB-15B7-C52E-03AB768C006B}"/>
              </a:ext>
            </a:extLst>
          </p:cNvPr>
          <p:cNvSpPr txBox="1"/>
          <p:nvPr/>
        </p:nvSpPr>
        <p:spPr>
          <a:xfrm>
            <a:off x="799367" y="919749"/>
            <a:ext cx="450877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lnSpc>
                <a:spcPct val="110000"/>
              </a:lnSpc>
              <a:defRPr spc="-7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기대효과 </a:t>
            </a:r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3</a:t>
            </a: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가지</a:t>
            </a:r>
            <a:endParaRPr lang="en-US" altLang="ko-KR" sz="3200" b="1" dirty="0">
              <a:solidFill>
                <a:schemeClr val="tx1">
                  <a:lumMod val="85000"/>
                  <a:lumOff val="1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67791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다채로운 액체 아트">
            <a:extLst>
              <a:ext uri="{FF2B5EF4-FFF2-40B4-BE49-F238E27FC236}">
                <a16:creationId xmlns:a16="http://schemas.microsoft.com/office/drawing/2014/main" id="{D0BCEFDA-11BE-1267-4284-C609BD089C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t="19643" r="-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E674C04-7460-088B-1CFE-ABBBE20687DE}"/>
              </a:ext>
            </a:extLst>
          </p:cNvPr>
          <p:cNvSpPr txBox="1"/>
          <p:nvPr/>
        </p:nvSpPr>
        <p:spPr>
          <a:xfrm>
            <a:off x="5304400" y="6428443"/>
            <a:ext cx="1583200" cy="2884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r">
              <a:lnSpc>
                <a:spcPct val="110000"/>
              </a:lnSpc>
              <a:defRPr spc="-7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ctr"/>
            <a:r>
              <a:rPr lang="en-US" altLang="ko-KR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OSS 1</a:t>
            </a:r>
            <a:r>
              <a:rPr lang="ko-KR" altLang="en-US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팀</a:t>
            </a:r>
            <a:endParaRPr lang="en-US" altLang="ko-KR" dirty="0"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A8135C2E-33F6-1965-0710-FBD2FC59B542}"/>
              </a:ext>
            </a:extLst>
          </p:cNvPr>
          <p:cNvGrpSpPr/>
          <p:nvPr/>
        </p:nvGrpSpPr>
        <p:grpSpPr>
          <a:xfrm>
            <a:off x="3099819" y="2808141"/>
            <a:ext cx="5992362" cy="1241718"/>
            <a:chOff x="3397586" y="2674883"/>
            <a:chExt cx="5992362" cy="1241718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0FE7A21-7D2F-6579-80F1-C08EE7E74199}"/>
                </a:ext>
              </a:extLst>
            </p:cNvPr>
            <p:cNvSpPr txBox="1"/>
            <p:nvPr/>
          </p:nvSpPr>
          <p:spPr>
            <a:xfrm>
              <a:off x="4267169" y="2674883"/>
              <a:ext cx="4253197" cy="8309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54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THANK YOU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38FC7D-A5CD-04A0-2CFA-132847377385}"/>
                </a:ext>
              </a:extLst>
            </p:cNvPr>
            <p:cNvSpPr txBox="1"/>
            <p:nvPr/>
          </p:nvSpPr>
          <p:spPr>
            <a:xfrm>
              <a:off x="3397586" y="3628189"/>
              <a:ext cx="5992362" cy="28841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10000"/>
                </a:lnSpc>
              </a:pPr>
              <a:endParaRPr lang="en-US" altLang="ko-KR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9998A41D-61A1-4BCD-0337-FED027D4DB83}"/>
              </a:ext>
            </a:extLst>
          </p:cNvPr>
          <p:cNvCxnSpPr>
            <a:cxnSpLocks/>
          </p:cNvCxnSpPr>
          <p:nvPr/>
        </p:nvCxnSpPr>
        <p:spPr>
          <a:xfrm flipH="1">
            <a:off x="7073088" y="6572649"/>
            <a:ext cx="5118912" cy="0"/>
          </a:xfrm>
          <a:prstGeom prst="line">
            <a:avLst/>
          </a:prstGeom>
          <a:ln w="15875" cap="rnd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9A5B6EB5-7115-F970-FAE9-0CB979D66E74}"/>
              </a:ext>
            </a:extLst>
          </p:cNvPr>
          <p:cNvCxnSpPr>
            <a:cxnSpLocks/>
          </p:cNvCxnSpPr>
          <p:nvPr/>
        </p:nvCxnSpPr>
        <p:spPr>
          <a:xfrm flipH="1">
            <a:off x="0" y="6572649"/>
            <a:ext cx="5118912" cy="0"/>
          </a:xfrm>
          <a:prstGeom prst="line">
            <a:avLst/>
          </a:prstGeom>
          <a:ln w="15875" cap="rnd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8866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 descr="다채로운 액체 아트">
            <a:extLst>
              <a:ext uri="{FF2B5EF4-FFF2-40B4-BE49-F238E27FC236}">
                <a16:creationId xmlns:a16="http://schemas.microsoft.com/office/drawing/2014/main" id="{1444B4D6-6CBF-8547-82B4-4C3A5382DD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5665" b="15721"/>
          <a:stretch/>
        </p:blipFill>
        <p:spPr>
          <a:xfrm>
            <a:off x="0" y="0"/>
            <a:ext cx="12192000" cy="233856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BE15A33-0840-5E6B-57CA-6CF59BE85524}"/>
              </a:ext>
            </a:extLst>
          </p:cNvPr>
          <p:cNvSpPr txBox="1"/>
          <p:nvPr/>
        </p:nvSpPr>
        <p:spPr>
          <a:xfrm>
            <a:off x="1021895" y="2554684"/>
            <a:ext cx="2656324" cy="5768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lnSpc>
                <a:spcPct val="110000"/>
              </a:lnSpc>
              <a:defRPr spc="-7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CONTENTS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B02416E2-C2DD-2E0F-1804-A9117B460066}"/>
              </a:ext>
            </a:extLst>
          </p:cNvPr>
          <p:cNvGrpSpPr/>
          <p:nvPr/>
        </p:nvGrpSpPr>
        <p:grpSpPr>
          <a:xfrm>
            <a:off x="1021895" y="3429000"/>
            <a:ext cx="10839691" cy="2033313"/>
            <a:chOff x="1335837" y="4330306"/>
            <a:chExt cx="10839691" cy="2033313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1972FE0-D65F-D6B0-3758-4286962CFE6D}"/>
                </a:ext>
              </a:extLst>
            </p:cNvPr>
            <p:cNvSpPr txBox="1"/>
            <p:nvPr/>
          </p:nvSpPr>
          <p:spPr>
            <a:xfrm>
              <a:off x="1335837" y="4330306"/>
              <a:ext cx="2505076" cy="2788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defRPr>
              </a:lvl1pPr>
            </a:lstStyle>
            <a:p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1. </a:t>
              </a:r>
              <a:r>
                <a: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주제 제목 및 팀원 소개</a:t>
              </a:r>
              <a:endPara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1A00C73-E0F3-36C4-06C5-DD2A160892DC}"/>
                </a:ext>
              </a:extLst>
            </p:cNvPr>
            <p:cNvSpPr txBox="1"/>
            <p:nvPr/>
          </p:nvSpPr>
          <p:spPr>
            <a:xfrm>
              <a:off x="5157405" y="4330306"/>
              <a:ext cx="2505076" cy="2788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</a:defRPr>
              </a:lvl1pPr>
            </a:lstStyle>
            <a:p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2. </a:t>
              </a:r>
              <a:r>
                <a: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소프트웨어 제안 배경</a:t>
              </a:r>
              <a:endPara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1B71B37-87FB-DEF1-A80E-AB2255025F7C}"/>
                </a:ext>
              </a:extLst>
            </p:cNvPr>
            <p:cNvSpPr txBox="1"/>
            <p:nvPr/>
          </p:nvSpPr>
          <p:spPr>
            <a:xfrm>
              <a:off x="8978973" y="4330306"/>
              <a:ext cx="3196555" cy="2788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</a:defRPr>
              </a:lvl1pPr>
            </a:lstStyle>
            <a:p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3. </a:t>
              </a:r>
              <a:r>
                <a: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기능별 소프트웨어 </a:t>
              </a:r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UI </a:t>
              </a:r>
              <a:r>
                <a: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스케치</a:t>
              </a:r>
              <a:endPara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4FBE891-FABB-F246-783C-89722FBD6456}"/>
                </a:ext>
              </a:extLst>
            </p:cNvPr>
            <p:cNvSpPr txBox="1"/>
            <p:nvPr/>
          </p:nvSpPr>
          <p:spPr>
            <a:xfrm>
              <a:off x="1335837" y="6075207"/>
              <a:ext cx="1887048" cy="28841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</a:defRPr>
              </a:lvl1pPr>
            </a:lstStyle>
            <a:p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4. </a:t>
              </a:r>
              <a:r>
                <a: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예상 개발 일정</a:t>
              </a:r>
              <a:endPara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7C94094-9C92-92E7-6C2F-D70EF9122573}"/>
              </a:ext>
            </a:extLst>
          </p:cNvPr>
          <p:cNvGrpSpPr/>
          <p:nvPr/>
        </p:nvGrpSpPr>
        <p:grpSpPr>
          <a:xfrm>
            <a:off x="3772484" y="5146083"/>
            <a:ext cx="7490848" cy="288412"/>
            <a:chOff x="1335836" y="4330306"/>
            <a:chExt cx="7490848" cy="288412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5C154D00-94A6-F200-8EDE-F16F7F38A432}"/>
                </a:ext>
              </a:extLst>
            </p:cNvPr>
            <p:cNvSpPr txBox="1"/>
            <p:nvPr/>
          </p:nvSpPr>
          <p:spPr>
            <a:xfrm>
              <a:off x="1335836" y="4330306"/>
              <a:ext cx="2505075" cy="2788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defRPr>
              </a:lvl1pPr>
            </a:lstStyle>
            <a:p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5. </a:t>
              </a:r>
              <a:r>
                <a: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요구사항 정의서 초안</a:t>
              </a:r>
              <a:endPara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D2F7715-335A-998C-ED77-55D9F8986B77}"/>
                </a:ext>
              </a:extLst>
            </p:cNvPr>
            <p:cNvSpPr txBox="1"/>
            <p:nvPr/>
          </p:nvSpPr>
          <p:spPr>
            <a:xfrm>
              <a:off x="4089557" y="4330306"/>
              <a:ext cx="2601433" cy="2788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</a:defRPr>
              </a:lvl1pPr>
            </a:lstStyle>
            <a:p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6. </a:t>
              </a:r>
              <a:r>
                <a: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예상되는 기술적 어려움</a:t>
              </a:r>
              <a:endPara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C216987-7B34-54B5-9D2E-A5448EF5DFE3}"/>
                </a:ext>
              </a:extLst>
            </p:cNvPr>
            <p:cNvSpPr txBox="1"/>
            <p:nvPr/>
          </p:nvSpPr>
          <p:spPr>
            <a:xfrm>
              <a:off x="6939636" y="4330306"/>
              <a:ext cx="1887048" cy="28841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</a:defRPr>
              </a:lvl1pPr>
            </a:lstStyle>
            <a:p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7. </a:t>
              </a:r>
              <a:r>
                <a: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기대효과</a:t>
              </a:r>
              <a:endPara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3491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다채로운 액체 아트">
            <a:extLst>
              <a:ext uri="{FF2B5EF4-FFF2-40B4-BE49-F238E27FC236}">
                <a16:creationId xmlns:a16="http://schemas.microsoft.com/office/drawing/2014/main" id="{AA164E7D-4F14-A72D-53E5-51AA342335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64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C38948F-1742-60B8-4D4C-A5BAE2523273}"/>
              </a:ext>
            </a:extLst>
          </p:cNvPr>
          <p:cNvSpPr txBox="1"/>
          <p:nvPr/>
        </p:nvSpPr>
        <p:spPr>
          <a:xfrm>
            <a:off x="5485838" y="2046174"/>
            <a:ext cx="1220323" cy="8652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lnSpc>
                <a:spcPct val="110000"/>
              </a:lnSpc>
              <a:defRPr sz="2400" spc="-7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r>
              <a:rPr lang="en-US" altLang="ko-KR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1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7A963E12-6A18-EF15-92C1-D39306113546}"/>
              </a:ext>
            </a:extLst>
          </p:cNvPr>
          <p:cNvCxnSpPr>
            <a:cxnSpLocks/>
          </p:cNvCxnSpPr>
          <p:nvPr/>
        </p:nvCxnSpPr>
        <p:spPr>
          <a:xfrm>
            <a:off x="5785459" y="3022139"/>
            <a:ext cx="621080" cy="0"/>
          </a:xfrm>
          <a:prstGeom prst="line">
            <a:avLst/>
          </a:prstGeom>
          <a:ln w="19050" cap="rnd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D940E4A-2917-3A3F-7C0B-34BFF27CE925}"/>
              </a:ext>
            </a:extLst>
          </p:cNvPr>
          <p:cNvSpPr txBox="1"/>
          <p:nvPr/>
        </p:nvSpPr>
        <p:spPr>
          <a:xfrm>
            <a:off x="3606341" y="3152001"/>
            <a:ext cx="4979315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 </a:t>
            </a:r>
            <a:r>
              <a:rPr lang="ko-KR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주제 제목 및 팀원 소개</a:t>
            </a:r>
            <a:endParaRPr lang="en-US" altLang="ko-KR" sz="3600" dirty="0">
              <a:solidFill>
                <a:schemeClr val="tx1">
                  <a:lumMod val="85000"/>
                  <a:lumOff val="15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9002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다채로운 액체 아트">
            <a:extLst>
              <a:ext uri="{FF2B5EF4-FFF2-40B4-BE49-F238E27FC236}">
                <a16:creationId xmlns:a16="http://schemas.microsoft.com/office/drawing/2014/main" id="{34CB4215-AEF3-FA54-B265-69ACBF0804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5665" b="15721"/>
          <a:stretch/>
        </p:blipFill>
        <p:spPr>
          <a:xfrm>
            <a:off x="0" y="-1"/>
            <a:ext cx="12191999" cy="338330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6C047689-A45A-7116-B7DD-666BC06ED05B}"/>
              </a:ext>
            </a:extLst>
          </p:cNvPr>
          <p:cNvSpPr txBox="1"/>
          <p:nvPr/>
        </p:nvSpPr>
        <p:spPr>
          <a:xfrm>
            <a:off x="914125" y="676533"/>
            <a:ext cx="5424681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lnSpc>
                <a:spcPct val="110000"/>
              </a:lnSpc>
              <a:defRPr spc="-7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주제 제목</a:t>
            </a:r>
            <a:endParaRPr lang="en-US" altLang="ko-KR" sz="4000" b="1" dirty="0">
              <a:solidFill>
                <a:schemeClr val="tx1">
                  <a:lumMod val="85000"/>
                  <a:lumOff val="15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나의 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PS(Personal </a:t>
            </a:r>
            <a:r>
              <a:rPr lang="en-US" altLang="ko-KR" sz="3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rsS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) 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파트너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225AF245-A8B2-C49C-6321-BAF321604CA1}"/>
              </a:ext>
            </a:extLst>
          </p:cNvPr>
          <p:cNvGrpSpPr/>
          <p:nvPr/>
        </p:nvGrpSpPr>
        <p:grpSpPr>
          <a:xfrm>
            <a:off x="914126" y="4425485"/>
            <a:ext cx="2791016" cy="1027129"/>
            <a:chOff x="914126" y="4408163"/>
            <a:chExt cx="2791016" cy="1027129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702624A-4E6E-510D-2929-CC70C5C15D97}"/>
                </a:ext>
              </a:extLst>
            </p:cNvPr>
            <p:cNvSpPr txBox="1"/>
            <p:nvPr/>
          </p:nvSpPr>
          <p:spPr>
            <a:xfrm>
              <a:off x="914126" y="4408163"/>
              <a:ext cx="1220323" cy="37183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24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팀장</a:t>
              </a:r>
              <a:endParaRPr lang="en-US" altLang="ko-KR" sz="2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28965A7B-B602-546E-1E92-A353D7ED40BA}"/>
                </a:ext>
              </a:extLst>
            </p:cNvPr>
            <p:cNvGrpSpPr/>
            <p:nvPr/>
          </p:nvGrpSpPr>
          <p:grpSpPr>
            <a:xfrm>
              <a:off x="914126" y="4865276"/>
              <a:ext cx="543199" cy="570016"/>
              <a:chOff x="914126" y="4565606"/>
              <a:chExt cx="543199" cy="570016"/>
            </a:xfrm>
          </p:grpSpPr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9E9BFCE9-48E5-896B-DDC6-84BBA31194B3}"/>
                  </a:ext>
                </a:extLst>
              </p:cNvPr>
              <p:cNvSpPr txBox="1"/>
              <p:nvPr/>
            </p:nvSpPr>
            <p:spPr>
              <a:xfrm>
                <a:off x="914126" y="4565606"/>
                <a:ext cx="543199" cy="27885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Medium" panose="020B0600000000000000" pitchFamily="34" charset="-127"/>
                    <a:ea typeface="Noto Sans CJK KR Medium" panose="020B0600000000000000" pitchFamily="34" charset="-127"/>
                  </a:rPr>
                  <a:t>이름</a:t>
                </a:r>
                <a:endParaRPr lang="en-US" altLang="ko-KR" sz="24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8892A7CE-9F6D-FA89-F941-FDE23A0ABD3D}"/>
                  </a:ext>
                </a:extLst>
              </p:cNvPr>
              <p:cNvSpPr txBox="1"/>
              <p:nvPr/>
            </p:nvSpPr>
            <p:spPr>
              <a:xfrm>
                <a:off x="914127" y="4856763"/>
                <a:ext cx="473435" cy="27885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Medium" panose="020B0600000000000000" pitchFamily="34" charset="-127"/>
                    <a:ea typeface="Noto Sans CJK KR Medium" panose="020B0600000000000000" pitchFamily="34" charset="-127"/>
                  </a:rPr>
                  <a:t>학번</a:t>
                </a:r>
                <a:r>
                  <a:rPr lang="en-US" altLang="ko-KR" sz="14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Medium" panose="020B0600000000000000" pitchFamily="34" charset="-127"/>
                    <a:ea typeface="Noto Sans CJK KR Medium" panose="020B0600000000000000" pitchFamily="34" charset="-127"/>
                  </a:rPr>
                  <a:t> </a:t>
                </a:r>
                <a:endParaRPr lang="en-US" altLang="ko-KR" sz="14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</p:grpSp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B9137F37-54A0-ADAF-A006-1DA0979B9E2A}"/>
                </a:ext>
              </a:extLst>
            </p:cNvPr>
            <p:cNvGrpSpPr/>
            <p:nvPr/>
          </p:nvGrpSpPr>
          <p:grpSpPr>
            <a:xfrm>
              <a:off x="1831371" y="4865276"/>
              <a:ext cx="1873771" cy="570016"/>
              <a:chOff x="1831371" y="4565606"/>
              <a:chExt cx="1873771" cy="570016"/>
            </a:xfrm>
          </p:grpSpPr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384F1879-65DD-2170-14B3-9279E1BE209E}"/>
                  </a:ext>
                </a:extLst>
              </p:cNvPr>
              <p:cNvSpPr txBox="1"/>
              <p:nvPr/>
            </p:nvSpPr>
            <p:spPr>
              <a:xfrm>
                <a:off x="1831371" y="4565606"/>
                <a:ext cx="1873771" cy="27885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pc="-70" dirty="0" err="1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박석주</a:t>
                </a:r>
                <a:endParaRPr lang="en-US" altLang="ko-KR" sz="24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E6190299-ABA4-F4BB-F70F-A036FF5243A7}"/>
                  </a:ext>
                </a:extLst>
              </p:cNvPr>
              <p:cNvSpPr txBox="1"/>
              <p:nvPr/>
            </p:nvSpPr>
            <p:spPr>
              <a:xfrm>
                <a:off x="1831372" y="4856763"/>
                <a:ext cx="1664636" cy="27885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ko-KR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2019243065</a:t>
                </a:r>
                <a:endParaRPr lang="en-US" altLang="ko-KR" sz="24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</p:grpSp>
        <p:cxnSp>
          <p:nvCxnSpPr>
            <p:cNvPr id="71" name="직선 연결선 70">
              <a:extLst>
                <a:ext uri="{FF2B5EF4-FFF2-40B4-BE49-F238E27FC236}">
                  <a16:creationId xmlns:a16="http://schemas.microsoft.com/office/drawing/2014/main" id="{1755C905-CBB9-88E5-4E81-746A4D30047B}"/>
                </a:ext>
              </a:extLst>
            </p:cNvPr>
            <p:cNvCxnSpPr>
              <a:cxnSpLocks/>
            </p:cNvCxnSpPr>
            <p:nvPr/>
          </p:nvCxnSpPr>
          <p:spPr>
            <a:xfrm>
              <a:off x="1680234" y="4857924"/>
              <a:ext cx="0" cy="522801"/>
            </a:xfrm>
            <a:prstGeom prst="line">
              <a:avLst/>
            </a:prstGeom>
            <a:ln w="15875" cap="rnd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590C83A8-C516-2A4E-A4A9-E9FD975D9FAC}"/>
              </a:ext>
            </a:extLst>
          </p:cNvPr>
          <p:cNvGrpSpPr/>
          <p:nvPr/>
        </p:nvGrpSpPr>
        <p:grpSpPr>
          <a:xfrm>
            <a:off x="8695994" y="4425485"/>
            <a:ext cx="2791016" cy="1027129"/>
            <a:chOff x="914126" y="4408163"/>
            <a:chExt cx="2791016" cy="1027129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DA5986B-0C41-15B8-B877-D1FF48EAAB09}"/>
                </a:ext>
              </a:extLst>
            </p:cNvPr>
            <p:cNvSpPr txBox="1"/>
            <p:nvPr/>
          </p:nvSpPr>
          <p:spPr>
            <a:xfrm>
              <a:off x="914126" y="4408163"/>
              <a:ext cx="1220323" cy="37183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24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팀원</a:t>
              </a:r>
              <a:endParaRPr lang="en-US" altLang="ko-KR" sz="2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DA080BCC-D53D-38CB-D1D7-8C8C9DA93A1F}"/>
                </a:ext>
              </a:extLst>
            </p:cNvPr>
            <p:cNvGrpSpPr/>
            <p:nvPr/>
          </p:nvGrpSpPr>
          <p:grpSpPr>
            <a:xfrm>
              <a:off x="914126" y="4865276"/>
              <a:ext cx="543199" cy="570016"/>
              <a:chOff x="914126" y="4565606"/>
              <a:chExt cx="543199" cy="570016"/>
            </a:xfrm>
          </p:grpSpPr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3D6DC346-90B8-E43E-1300-204123CFDA54}"/>
                  </a:ext>
                </a:extLst>
              </p:cNvPr>
              <p:cNvSpPr txBox="1"/>
              <p:nvPr/>
            </p:nvSpPr>
            <p:spPr>
              <a:xfrm>
                <a:off x="914126" y="4565606"/>
                <a:ext cx="543199" cy="27885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Medium" panose="020B0600000000000000" pitchFamily="34" charset="-127"/>
                    <a:ea typeface="Noto Sans CJK KR Medium" panose="020B0600000000000000" pitchFamily="34" charset="-127"/>
                  </a:rPr>
                  <a:t>이름</a:t>
                </a:r>
                <a:endParaRPr lang="en-US" altLang="ko-KR" sz="24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2BA97D9B-5F1C-FE3A-39FB-40C69A99CB45}"/>
                  </a:ext>
                </a:extLst>
              </p:cNvPr>
              <p:cNvSpPr txBox="1"/>
              <p:nvPr/>
            </p:nvSpPr>
            <p:spPr>
              <a:xfrm>
                <a:off x="914127" y="4856763"/>
                <a:ext cx="473435" cy="27885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Medium" panose="020B0600000000000000" pitchFamily="34" charset="-127"/>
                    <a:ea typeface="Noto Sans CJK KR Medium" panose="020B0600000000000000" pitchFamily="34" charset="-127"/>
                  </a:rPr>
                  <a:t>학번</a:t>
                </a:r>
                <a:r>
                  <a:rPr lang="en-US" altLang="ko-KR" sz="14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Medium" panose="020B0600000000000000" pitchFamily="34" charset="-127"/>
                    <a:ea typeface="Noto Sans CJK KR Medium" panose="020B0600000000000000" pitchFamily="34" charset="-127"/>
                  </a:rPr>
                  <a:t> </a:t>
                </a:r>
                <a:endParaRPr lang="en-US" altLang="ko-KR" sz="14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</p:grp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9EA81983-D364-FDBB-233C-C11DB5F24936}"/>
                </a:ext>
              </a:extLst>
            </p:cNvPr>
            <p:cNvGrpSpPr/>
            <p:nvPr/>
          </p:nvGrpSpPr>
          <p:grpSpPr>
            <a:xfrm>
              <a:off x="1831371" y="4865276"/>
              <a:ext cx="1873771" cy="570016"/>
              <a:chOff x="1831371" y="4565606"/>
              <a:chExt cx="1873771" cy="570016"/>
            </a:xfrm>
          </p:grpSpPr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78D12134-5883-D566-2DCA-29F57781C5F4}"/>
                  </a:ext>
                </a:extLst>
              </p:cNvPr>
              <p:cNvSpPr txBox="1"/>
              <p:nvPr/>
            </p:nvSpPr>
            <p:spPr>
              <a:xfrm>
                <a:off x="1831371" y="4565606"/>
                <a:ext cx="1873771" cy="27885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배상인</a:t>
                </a:r>
                <a:endParaRPr lang="en-US" altLang="ko-KR" sz="24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169528A9-628C-DD40-101D-11107515F994}"/>
                  </a:ext>
                </a:extLst>
              </p:cNvPr>
              <p:cNvSpPr txBox="1"/>
              <p:nvPr/>
            </p:nvSpPr>
            <p:spPr>
              <a:xfrm>
                <a:off x="1831372" y="4856763"/>
                <a:ext cx="1664636" cy="27885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ko-KR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2019243059</a:t>
                </a:r>
                <a:endParaRPr lang="en-US" altLang="ko-KR" sz="24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</p:grp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6030EC96-CC4F-3D9A-507A-02D410EC9162}"/>
                </a:ext>
              </a:extLst>
            </p:cNvPr>
            <p:cNvCxnSpPr>
              <a:cxnSpLocks/>
            </p:cNvCxnSpPr>
            <p:nvPr/>
          </p:nvCxnSpPr>
          <p:spPr>
            <a:xfrm>
              <a:off x="1680234" y="4857924"/>
              <a:ext cx="0" cy="522801"/>
            </a:xfrm>
            <a:prstGeom prst="line">
              <a:avLst/>
            </a:prstGeom>
            <a:ln w="15875" cap="rnd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63770FE7-4708-D09D-211A-E86488AE3F65}"/>
              </a:ext>
            </a:extLst>
          </p:cNvPr>
          <p:cNvGrpSpPr/>
          <p:nvPr/>
        </p:nvGrpSpPr>
        <p:grpSpPr>
          <a:xfrm>
            <a:off x="4700493" y="4425485"/>
            <a:ext cx="2791016" cy="1027129"/>
            <a:chOff x="914126" y="4408163"/>
            <a:chExt cx="2791016" cy="1027129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6ECBE2E7-2C42-D367-0DE9-57EE3FD37195}"/>
                </a:ext>
              </a:extLst>
            </p:cNvPr>
            <p:cNvSpPr txBox="1"/>
            <p:nvPr/>
          </p:nvSpPr>
          <p:spPr>
            <a:xfrm>
              <a:off x="914126" y="4408163"/>
              <a:ext cx="1220323" cy="37183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24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팀원</a:t>
              </a:r>
              <a:endParaRPr lang="en-US" altLang="ko-KR" sz="2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id="{7AFFCDD6-9149-357C-6DED-D17FCD97242D}"/>
                </a:ext>
              </a:extLst>
            </p:cNvPr>
            <p:cNvGrpSpPr/>
            <p:nvPr/>
          </p:nvGrpSpPr>
          <p:grpSpPr>
            <a:xfrm>
              <a:off x="914126" y="4865276"/>
              <a:ext cx="543199" cy="570016"/>
              <a:chOff x="914126" y="4565606"/>
              <a:chExt cx="543199" cy="570016"/>
            </a:xfrm>
          </p:grpSpPr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D65D1B16-D3E5-1603-D1E0-238AC4548B9E}"/>
                  </a:ext>
                </a:extLst>
              </p:cNvPr>
              <p:cNvSpPr txBox="1"/>
              <p:nvPr/>
            </p:nvSpPr>
            <p:spPr>
              <a:xfrm>
                <a:off x="914126" y="4565606"/>
                <a:ext cx="543199" cy="27885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Medium" panose="020B0600000000000000" pitchFamily="34" charset="-127"/>
                    <a:ea typeface="Noto Sans CJK KR Medium" panose="020B0600000000000000" pitchFamily="34" charset="-127"/>
                  </a:rPr>
                  <a:t>이름</a:t>
                </a:r>
                <a:endParaRPr lang="en-US" altLang="ko-KR" sz="24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888BC030-A2E3-1BC0-00E7-B6367A7DBBA8}"/>
                  </a:ext>
                </a:extLst>
              </p:cNvPr>
              <p:cNvSpPr txBox="1"/>
              <p:nvPr/>
            </p:nvSpPr>
            <p:spPr>
              <a:xfrm>
                <a:off x="914127" y="4856763"/>
                <a:ext cx="473435" cy="27885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Medium" panose="020B0600000000000000" pitchFamily="34" charset="-127"/>
                    <a:ea typeface="Noto Sans CJK KR Medium" panose="020B0600000000000000" pitchFamily="34" charset="-127"/>
                  </a:rPr>
                  <a:t>학번</a:t>
                </a:r>
                <a:r>
                  <a:rPr lang="en-US" altLang="ko-KR" sz="14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Medium" panose="020B0600000000000000" pitchFamily="34" charset="-127"/>
                    <a:ea typeface="Noto Sans CJK KR Medium" panose="020B0600000000000000" pitchFamily="34" charset="-127"/>
                  </a:rPr>
                  <a:t> </a:t>
                </a:r>
                <a:endParaRPr lang="en-US" altLang="ko-KR" sz="14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</p:grpSp>
        <p:grpSp>
          <p:nvGrpSpPr>
            <p:cNvPr id="70" name="그룹 69">
              <a:extLst>
                <a:ext uri="{FF2B5EF4-FFF2-40B4-BE49-F238E27FC236}">
                  <a16:creationId xmlns:a16="http://schemas.microsoft.com/office/drawing/2014/main" id="{F9B37A69-24A0-02A6-6C43-6589639BA81E}"/>
                </a:ext>
              </a:extLst>
            </p:cNvPr>
            <p:cNvGrpSpPr/>
            <p:nvPr/>
          </p:nvGrpSpPr>
          <p:grpSpPr>
            <a:xfrm>
              <a:off x="1831371" y="4865276"/>
              <a:ext cx="1873771" cy="570016"/>
              <a:chOff x="1831371" y="4565606"/>
              <a:chExt cx="1873771" cy="570016"/>
            </a:xfrm>
          </p:grpSpPr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8AB1E9FF-A265-0337-DE66-8736455D3868}"/>
                  </a:ext>
                </a:extLst>
              </p:cNvPr>
              <p:cNvSpPr txBox="1"/>
              <p:nvPr/>
            </p:nvSpPr>
            <p:spPr>
              <a:xfrm>
                <a:off x="1831371" y="4565606"/>
                <a:ext cx="1873771" cy="27885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pc="-70" dirty="0" err="1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이강재</a:t>
                </a:r>
                <a:endParaRPr lang="en-US" altLang="ko-KR" sz="24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7D1609BF-2B9A-E4DC-2AD4-6F886E7756FA}"/>
                  </a:ext>
                </a:extLst>
              </p:cNvPr>
              <p:cNvSpPr txBox="1"/>
              <p:nvPr/>
            </p:nvSpPr>
            <p:spPr>
              <a:xfrm>
                <a:off x="1831372" y="4856763"/>
                <a:ext cx="1664636" cy="27885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ko-KR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2019243122</a:t>
                </a:r>
                <a:endParaRPr lang="en-US" altLang="ko-KR" sz="24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</p:grp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86D123D7-9559-5111-6449-B9B61F08CA0C}"/>
                </a:ext>
              </a:extLst>
            </p:cNvPr>
            <p:cNvCxnSpPr>
              <a:cxnSpLocks/>
            </p:cNvCxnSpPr>
            <p:nvPr/>
          </p:nvCxnSpPr>
          <p:spPr>
            <a:xfrm>
              <a:off x="1680234" y="4857924"/>
              <a:ext cx="0" cy="522801"/>
            </a:xfrm>
            <a:prstGeom prst="line">
              <a:avLst/>
            </a:prstGeom>
            <a:ln w="15875" cap="rnd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83620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다채로운 액체 아트">
            <a:extLst>
              <a:ext uri="{FF2B5EF4-FFF2-40B4-BE49-F238E27FC236}">
                <a16:creationId xmlns:a16="http://schemas.microsoft.com/office/drawing/2014/main" id="{ACD1BDF9-31CD-739C-DFD7-BAC78D3EC1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64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26863E-84A8-4CB5-0C40-D16ED75785C4}"/>
              </a:ext>
            </a:extLst>
          </p:cNvPr>
          <p:cNvSpPr txBox="1"/>
          <p:nvPr/>
        </p:nvSpPr>
        <p:spPr>
          <a:xfrm>
            <a:off x="5485838" y="2046174"/>
            <a:ext cx="1220323" cy="8652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lnSpc>
                <a:spcPct val="110000"/>
              </a:lnSpc>
              <a:defRPr sz="2400" spc="-7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r>
              <a:rPr lang="en-US" altLang="ko-KR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2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D6D8A5F-EDF2-9D4F-C5F9-47F39EFE4640}"/>
              </a:ext>
            </a:extLst>
          </p:cNvPr>
          <p:cNvCxnSpPr>
            <a:cxnSpLocks/>
          </p:cNvCxnSpPr>
          <p:nvPr/>
        </p:nvCxnSpPr>
        <p:spPr>
          <a:xfrm>
            <a:off x="5785459" y="3022139"/>
            <a:ext cx="621080" cy="0"/>
          </a:xfrm>
          <a:prstGeom prst="line">
            <a:avLst/>
          </a:prstGeom>
          <a:ln w="19050" cap="rnd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567D95B-9C05-140E-CFFF-B02C42DC0403}"/>
              </a:ext>
            </a:extLst>
          </p:cNvPr>
          <p:cNvSpPr txBox="1"/>
          <p:nvPr/>
        </p:nvSpPr>
        <p:spPr>
          <a:xfrm>
            <a:off x="3884078" y="3150141"/>
            <a:ext cx="4423841" cy="5577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36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소프트웨어 제안 배경</a:t>
            </a:r>
            <a:endParaRPr lang="en-US" altLang="ko-KR" sz="36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2849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두꺼운 표지의 책">
            <a:extLst>
              <a:ext uri="{FF2B5EF4-FFF2-40B4-BE49-F238E27FC236}">
                <a16:creationId xmlns:a16="http://schemas.microsoft.com/office/drawing/2014/main" id="{40E907A7-C8AC-7377-8F95-3F721FA77A1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905" y="2620344"/>
            <a:ext cx="3254581" cy="1970253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911224" y="4787665"/>
            <a:ext cx="3249222" cy="1981393"/>
            <a:chOff x="964002" y="4642131"/>
            <a:chExt cx="3249222" cy="1981393"/>
          </a:xfrm>
        </p:grpSpPr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64002" y="4773375"/>
              <a:ext cx="3249222" cy="1850149"/>
              <a:chOff x="2233668" y="4280225"/>
              <a:chExt cx="3249222" cy="1850149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39026" y="4720116"/>
                <a:ext cx="3243864" cy="141025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171450" indent="-171450">
                  <a:lnSpc>
                    <a:spcPct val="11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200" b="0" i="0" dirty="0">
                    <a:solidFill>
                      <a:srgbClr val="374151"/>
                    </a:solidFill>
                    <a:effectLst/>
                    <a:latin typeface="Söhne"/>
                  </a:rPr>
                  <a:t>인터넷 시대에는 정보가 과잉으로 제공되는 문제가 있음</a:t>
                </a:r>
                <a:r>
                  <a:rPr lang="en-US" altLang="ko-KR" sz="1200" b="0" i="0" dirty="0">
                    <a:solidFill>
                      <a:srgbClr val="374151"/>
                    </a:solidFill>
                    <a:effectLst/>
                    <a:latin typeface="Söhne"/>
                  </a:rPr>
                  <a:t>.</a:t>
                </a:r>
              </a:p>
              <a:p>
                <a:pPr marL="171450" indent="-171450">
                  <a:lnSpc>
                    <a:spcPct val="110000"/>
                  </a:lnSpc>
                  <a:buFont typeface="Arial" panose="020B0604020202020204" pitchFamily="34" charset="0"/>
                  <a:buChar char="•"/>
                </a:pPr>
                <a:r>
                  <a:rPr lang="en-US" altLang="ko-KR" sz="1200" b="0" i="0" dirty="0">
                    <a:solidFill>
                      <a:srgbClr val="374151"/>
                    </a:solidFill>
                    <a:effectLst/>
                    <a:latin typeface="Söhne"/>
                  </a:rPr>
                  <a:t> </a:t>
                </a:r>
                <a:r>
                  <a:rPr lang="ko-KR" altLang="en-US" sz="1200" b="0" i="0" dirty="0">
                    <a:solidFill>
                      <a:srgbClr val="374151"/>
                    </a:solidFill>
                    <a:effectLst/>
                    <a:latin typeface="Söhne"/>
                  </a:rPr>
                  <a:t>매일 쏟아지는 수많은 정보 속에서 우리가 원하는 정보를 찾는 것은 매우 어려움</a:t>
                </a:r>
                <a:r>
                  <a:rPr lang="en-US" altLang="ko-KR" sz="1200" b="0" i="0" dirty="0">
                    <a:solidFill>
                      <a:srgbClr val="374151"/>
                    </a:solidFill>
                    <a:effectLst/>
                    <a:latin typeface="Söhne"/>
                  </a:rPr>
                  <a:t>. </a:t>
                </a:r>
              </a:p>
              <a:p>
                <a:pPr marL="171450" indent="-171450">
                  <a:lnSpc>
                    <a:spcPct val="11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200" b="0" i="0" dirty="0">
                    <a:solidFill>
                      <a:srgbClr val="374151"/>
                    </a:solidFill>
                    <a:effectLst/>
                    <a:latin typeface="Söhne"/>
                  </a:rPr>
                  <a:t>이러한 문제를 해결하기 위해 </a:t>
                </a:r>
                <a:r>
                  <a:rPr lang="en-US" altLang="ko-KR" sz="1200" b="0" i="0" dirty="0">
                    <a:solidFill>
                      <a:srgbClr val="374151"/>
                    </a:solidFill>
                    <a:effectLst/>
                    <a:latin typeface="Söhne"/>
                  </a:rPr>
                  <a:t>RSS </a:t>
                </a:r>
                <a:r>
                  <a:rPr lang="ko-KR" altLang="en-US" sz="1200" b="0" i="0" dirty="0">
                    <a:solidFill>
                      <a:srgbClr val="374151"/>
                    </a:solidFill>
                    <a:effectLst/>
                    <a:latin typeface="Söhne"/>
                  </a:rPr>
                  <a:t>소프트웨어를 개발하여 사용자가 원하는 정보를 쉽게 찾을 수 있도록 함</a:t>
                </a:r>
                <a:r>
                  <a:rPr lang="en-US" altLang="ko-KR" sz="1200" b="0" i="0" dirty="0">
                    <a:solidFill>
                      <a:srgbClr val="374151"/>
                    </a:solidFill>
                    <a:effectLst/>
                    <a:latin typeface="Söhne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33668" y="4280225"/>
                <a:ext cx="1887060" cy="30982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정보 과잉의 문제</a:t>
                </a:r>
                <a:endPara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B236B867-D7F3-000F-8A94-C4F834E4E509}"/>
              </a:ext>
            </a:extLst>
          </p:cNvPr>
          <p:cNvGrpSpPr/>
          <p:nvPr/>
        </p:nvGrpSpPr>
        <p:grpSpPr>
          <a:xfrm>
            <a:off x="7986904" y="4787665"/>
            <a:ext cx="3236946" cy="1778260"/>
            <a:chOff x="4573494" y="4787665"/>
            <a:chExt cx="2508590" cy="1778260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05828287-E95E-069E-D2B3-57C57AA30A20}"/>
                </a:ext>
              </a:extLst>
            </p:cNvPr>
            <p:cNvCxnSpPr>
              <a:cxnSpLocks/>
            </p:cNvCxnSpPr>
            <p:nvPr/>
          </p:nvCxnSpPr>
          <p:spPr>
            <a:xfrm>
              <a:off x="4607430" y="4787665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6118C3C-D6EA-8F48-9346-C0ED42A3B60E}"/>
                </a:ext>
              </a:extLst>
            </p:cNvPr>
            <p:cNvSpPr txBox="1"/>
            <p:nvPr/>
          </p:nvSpPr>
          <p:spPr>
            <a:xfrm>
              <a:off x="4573494" y="5358800"/>
              <a:ext cx="2508590" cy="120712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ko-KR" altLang="en-US" sz="1200" b="0" i="0" dirty="0">
                  <a:solidFill>
                    <a:srgbClr val="374151"/>
                  </a:solidFill>
                  <a:effectLst/>
                  <a:latin typeface="Söhne"/>
                </a:rPr>
                <a:t>글자는 알지만 문장을 제대로 이해하지 못하는 사람 수가 증가함</a:t>
              </a:r>
              <a:r>
                <a:rPr lang="en-US" altLang="ko-KR" sz="1200" b="0" i="0" dirty="0">
                  <a:solidFill>
                    <a:srgbClr val="374151"/>
                  </a:solidFill>
                  <a:effectLst/>
                  <a:latin typeface="Söhne"/>
                </a:rPr>
                <a:t>.</a:t>
              </a:r>
            </a:p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ko-KR" altLang="en-US" sz="1200" b="0" i="0" dirty="0">
                  <a:solidFill>
                    <a:srgbClr val="374151"/>
                  </a:solidFill>
                  <a:effectLst/>
                  <a:latin typeface="Söhne"/>
                </a:rPr>
                <a:t>우리나라의 실질 문맹률은 </a:t>
              </a:r>
              <a:r>
                <a:rPr lang="en-US" altLang="ko-KR" sz="1200" b="0" i="0" dirty="0">
                  <a:solidFill>
                    <a:srgbClr val="374151"/>
                  </a:solidFill>
                  <a:effectLst/>
                  <a:latin typeface="Söhne"/>
                </a:rPr>
                <a:t>75% </a:t>
              </a:r>
              <a:r>
                <a:rPr lang="ko-KR" altLang="en-US" sz="1200" b="0" i="0" dirty="0" err="1">
                  <a:solidFill>
                    <a:srgbClr val="374151"/>
                  </a:solidFill>
                  <a:effectLst/>
                  <a:latin typeface="Söhne"/>
                </a:rPr>
                <a:t>라고함</a:t>
              </a:r>
              <a:r>
                <a:rPr lang="en-US" altLang="ko-KR" sz="1200" b="0" i="0" dirty="0">
                  <a:solidFill>
                    <a:srgbClr val="374151"/>
                  </a:solidFill>
                  <a:effectLst/>
                  <a:latin typeface="Söhne"/>
                </a:rPr>
                <a:t>.</a:t>
              </a:r>
            </a:p>
            <a:p>
              <a:pPr marL="171450" indent="-17145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altLang="ko-KR" sz="1200" b="0" i="0" dirty="0">
                  <a:solidFill>
                    <a:srgbClr val="374151"/>
                  </a:solidFill>
                  <a:effectLst/>
                  <a:latin typeface="Söhne"/>
                </a:rPr>
                <a:t>RSS </a:t>
              </a:r>
              <a:r>
                <a:rPr lang="ko-KR" altLang="en-US" sz="1200" b="0" i="0" dirty="0">
                  <a:solidFill>
                    <a:srgbClr val="374151"/>
                  </a:solidFill>
                  <a:effectLst/>
                  <a:latin typeface="Söhne"/>
                </a:rPr>
                <a:t>프로젝트는 실질 문맹률 해결을 위한 인터넷 정보에 대한 접근성을 높이는 방안으로 제시 될 수 있음</a:t>
              </a:r>
              <a:r>
                <a:rPr lang="en-US" altLang="ko-KR" sz="1200" b="0" i="0" dirty="0">
                  <a:solidFill>
                    <a:srgbClr val="374151"/>
                  </a:solidFill>
                  <a:effectLst/>
                  <a:latin typeface="Söhne"/>
                </a:rPr>
                <a:t>.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C566A15-14DD-56BF-0CAC-9A0D688E1A05}"/>
                </a:ext>
              </a:extLst>
            </p:cNvPr>
            <p:cNvSpPr txBox="1"/>
            <p:nvPr/>
          </p:nvSpPr>
          <p:spPr>
            <a:xfrm>
              <a:off x="4573494" y="4918909"/>
              <a:ext cx="1887060" cy="30982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</a:defRPr>
              </a:lvl1pPr>
            </a:lstStyle>
            <a:p>
              <a:r>
                <a:rPr lang="ko-KR" altLang="en-US" sz="200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실질 문맹률 문제</a:t>
              </a:r>
              <a:endPara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endParaRPr>
            </a:p>
          </p:txBody>
        </p:sp>
      </p:grpSp>
      <p:pic>
        <p:nvPicPr>
          <p:cNvPr id="2" name="그림 1" descr="다채로운 액체 아트">
            <a:extLst>
              <a:ext uri="{FF2B5EF4-FFF2-40B4-BE49-F238E27FC236}">
                <a16:creationId xmlns:a16="http://schemas.microsoft.com/office/drawing/2014/main" id="{4F6ECE8E-9183-332A-69A3-E3F9B2418D9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5665" b="15721"/>
          <a:stretch/>
        </p:blipFill>
        <p:spPr>
          <a:xfrm>
            <a:off x="0" y="0"/>
            <a:ext cx="12191999" cy="24755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0EE8BF1-22C5-2B61-F078-CA5599CC5977}"/>
              </a:ext>
            </a:extLst>
          </p:cNvPr>
          <p:cNvSpPr txBox="1"/>
          <p:nvPr/>
        </p:nvSpPr>
        <p:spPr>
          <a:xfrm>
            <a:off x="799367" y="919749"/>
            <a:ext cx="450877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lnSpc>
                <a:spcPct val="110000"/>
              </a:lnSpc>
              <a:defRPr spc="-7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제안 배경</a:t>
            </a:r>
            <a:endParaRPr lang="en-US" altLang="ko-KR" sz="3200" b="1" dirty="0">
              <a:solidFill>
                <a:schemeClr val="tx1">
                  <a:lumMod val="85000"/>
                  <a:lumOff val="1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pic>
        <p:nvPicPr>
          <p:cNvPr id="1026" name="Picture 2" descr="정보 과잉 시대의 역설, 콘텐츠 큐레이션 : 동아사이언스">
            <a:extLst>
              <a:ext uri="{FF2B5EF4-FFF2-40B4-BE49-F238E27FC236}">
                <a16:creationId xmlns:a16="http://schemas.microsoft.com/office/drawing/2014/main" id="{8168A765-2C85-730F-9924-6F70E1B2A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514" y="2624146"/>
            <a:ext cx="3236946" cy="1962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크롬에서 RSS Reader로 블로그나 사이트를 구독하는 방법">
            <a:extLst>
              <a:ext uri="{FF2B5EF4-FFF2-40B4-BE49-F238E27FC236}">
                <a16:creationId xmlns:a16="http://schemas.microsoft.com/office/drawing/2014/main" id="{B7AD2F43-741C-47E4-134F-D635A3246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707" y="2874390"/>
            <a:ext cx="3028950" cy="151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1278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다채로운 액체 아트">
            <a:extLst>
              <a:ext uri="{FF2B5EF4-FFF2-40B4-BE49-F238E27FC236}">
                <a16:creationId xmlns:a16="http://schemas.microsoft.com/office/drawing/2014/main" id="{ACD1BDF9-31CD-739C-DFD7-BAC78D3EC1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64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26863E-84A8-4CB5-0C40-D16ED75785C4}"/>
              </a:ext>
            </a:extLst>
          </p:cNvPr>
          <p:cNvSpPr txBox="1"/>
          <p:nvPr/>
        </p:nvSpPr>
        <p:spPr>
          <a:xfrm>
            <a:off x="5485838" y="2046174"/>
            <a:ext cx="1220323" cy="8652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lnSpc>
                <a:spcPct val="110000"/>
              </a:lnSpc>
              <a:defRPr sz="2400" spc="-7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r>
              <a:rPr lang="en-US" altLang="ko-KR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3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D6D8A5F-EDF2-9D4F-C5F9-47F39EFE4640}"/>
              </a:ext>
            </a:extLst>
          </p:cNvPr>
          <p:cNvCxnSpPr>
            <a:cxnSpLocks/>
          </p:cNvCxnSpPr>
          <p:nvPr/>
        </p:nvCxnSpPr>
        <p:spPr>
          <a:xfrm>
            <a:off x="5785459" y="3022139"/>
            <a:ext cx="621080" cy="0"/>
          </a:xfrm>
          <a:prstGeom prst="line">
            <a:avLst/>
          </a:prstGeom>
          <a:ln w="19050" cap="rnd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567D95B-9C05-140E-CFFF-B02C42DC0403}"/>
              </a:ext>
            </a:extLst>
          </p:cNvPr>
          <p:cNvSpPr txBox="1"/>
          <p:nvPr/>
        </p:nvSpPr>
        <p:spPr>
          <a:xfrm>
            <a:off x="3171980" y="3150141"/>
            <a:ext cx="5848038" cy="5577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36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기능별 소프트웨어 </a:t>
            </a:r>
            <a:r>
              <a:rPr lang="en-US" altLang="ko-KR" sz="36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UI </a:t>
            </a:r>
            <a:r>
              <a:rPr lang="ko-KR" altLang="en-US" sz="36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스케치</a:t>
            </a:r>
            <a:endParaRPr lang="en-US" altLang="ko-KR" sz="36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1308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B0510659-3C01-2D1C-2DC4-09981A8AC5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425" y="0"/>
            <a:ext cx="97091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075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다채로운 액체 아트">
            <a:extLst>
              <a:ext uri="{FF2B5EF4-FFF2-40B4-BE49-F238E27FC236}">
                <a16:creationId xmlns:a16="http://schemas.microsoft.com/office/drawing/2014/main" id="{ACD1BDF9-31CD-739C-DFD7-BAC78D3EC1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64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26863E-84A8-4CB5-0C40-D16ED75785C4}"/>
              </a:ext>
            </a:extLst>
          </p:cNvPr>
          <p:cNvSpPr txBox="1"/>
          <p:nvPr/>
        </p:nvSpPr>
        <p:spPr>
          <a:xfrm>
            <a:off x="5485838" y="2046174"/>
            <a:ext cx="1220323" cy="8652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lnSpc>
                <a:spcPct val="110000"/>
              </a:lnSpc>
              <a:defRPr sz="2400" spc="-7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r>
              <a:rPr lang="en-US" altLang="ko-KR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4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D6D8A5F-EDF2-9D4F-C5F9-47F39EFE4640}"/>
              </a:ext>
            </a:extLst>
          </p:cNvPr>
          <p:cNvCxnSpPr>
            <a:cxnSpLocks/>
          </p:cNvCxnSpPr>
          <p:nvPr/>
        </p:nvCxnSpPr>
        <p:spPr>
          <a:xfrm>
            <a:off x="5785459" y="3022139"/>
            <a:ext cx="621080" cy="0"/>
          </a:xfrm>
          <a:prstGeom prst="line">
            <a:avLst/>
          </a:prstGeom>
          <a:ln w="19050" cap="rnd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567D95B-9C05-140E-CFFF-B02C42DC0403}"/>
              </a:ext>
            </a:extLst>
          </p:cNvPr>
          <p:cNvSpPr txBox="1"/>
          <p:nvPr/>
        </p:nvSpPr>
        <p:spPr>
          <a:xfrm>
            <a:off x="3884078" y="3150141"/>
            <a:ext cx="4423841" cy="5577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36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예상 개발 일정</a:t>
            </a:r>
            <a:endParaRPr lang="en-US" altLang="ko-KR" sz="36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9168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 algn="l">
          <a:lnSpc>
            <a:spcPct val="110000"/>
          </a:lnSpc>
          <a:defRPr spc="-70" dirty="0" smtClean="0">
            <a:ln>
              <a:solidFill>
                <a:schemeClr val="bg1">
                  <a:alpha val="0"/>
                </a:schemeClr>
              </a:solidFill>
            </a:ln>
            <a:solidFill>
              <a:schemeClr val="tx1">
                <a:lumMod val="75000"/>
                <a:lumOff val="25000"/>
              </a:schemeClr>
            </a:solidFill>
            <a:latin typeface="Noto Sans KR Regular" panose="020B0500000000000000" pitchFamily="34" charset="-127"/>
            <a:ea typeface="Noto Sans KR Regular" panose="020B0500000000000000" pitchFamily="34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</TotalTime>
  <Words>325</Words>
  <Application>Microsoft Office PowerPoint</Application>
  <PresentationFormat>와이드스크린</PresentationFormat>
  <Paragraphs>84</Paragraphs>
  <Slides>17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31" baseType="lpstr">
      <vt:lpstr>gg sans</vt:lpstr>
      <vt:lpstr>Noto Sans CJK KR Black</vt:lpstr>
      <vt:lpstr>Noto Sans CJK KR Bold</vt:lpstr>
      <vt:lpstr>Noto Sans CJK KR Medium</vt:lpstr>
      <vt:lpstr>Noto Sans CJK KR Regular</vt:lpstr>
      <vt:lpstr>Noto Sans KR Black</vt:lpstr>
      <vt:lpstr>Noto Sans KR Regular</vt:lpstr>
      <vt:lpstr>Pretendard ExtraBold</vt:lpstr>
      <vt:lpstr>Pretendard ExtraLight</vt:lpstr>
      <vt:lpstr>Söhne</vt:lpstr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박세호</dc:creator>
  <cp:lastModifiedBy>409-31</cp:lastModifiedBy>
  <cp:revision>66</cp:revision>
  <dcterms:created xsi:type="dcterms:W3CDTF">2022-09-14T07:03:46Z</dcterms:created>
  <dcterms:modified xsi:type="dcterms:W3CDTF">2023-05-08T00:55:47Z</dcterms:modified>
</cp:coreProperties>
</file>

<file path=docProps/thumbnail.jpeg>
</file>